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7"/>
  </p:notesMasterIdLst>
  <p:sldIdLst>
    <p:sldId id="257" r:id="rId2"/>
    <p:sldId id="476" r:id="rId3"/>
    <p:sldId id="328" r:id="rId4"/>
    <p:sldId id="331" r:id="rId5"/>
    <p:sldId id="357" r:id="rId6"/>
    <p:sldId id="278" r:id="rId7"/>
    <p:sldId id="460" r:id="rId8"/>
    <p:sldId id="466" r:id="rId9"/>
    <p:sldId id="461" r:id="rId10"/>
    <p:sldId id="467" r:id="rId11"/>
    <p:sldId id="468" r:id="rId12"/>
    <p:sldId id="471" r:id="rId13"/>
    <p:sldId id="475" r:id="rId14"/>
    <p:sldId id="462" r:id="rId15"/>
    <p:sldId id="469" r:id="rId16"/>
    <p:sldId id="470" r:id="rId17"/>
    <p:sldId id="472" r:id="rId18"/>
    <p:sldId id="473" r:id="rId19"/>
    <p:sldId id="474" r:id="rId20"/>
    <p:sldId id="378" r:id="rId21"/>
    <p:sldId id="465" r:id="rId22"/>
    <p:sldId id="439" r:id="rId23"/>
    <p:sldId id="418" r:id="rId24"/>
    <p:sldId id="267" r:id="rId25"/>
    <p:sldId id="319" r:id="rId26"/>
  </p:sldIdLst>
  <p:sldSz cx="12192000" cy="6858000"/>
  <p:notesSz cx="6858000" cy="9144000"/>
  <p:embeddedFontLst>
    <p:embeddedFont>
      <p:font typeface="优设标题黑" panose="00000500000000000000" pitchFamily="2" charset="-122"/>
      <p:regular r:id="rId28"/>
    </p:embeddedFont>
    <p:embeddedFont>
      <p:font typeface="微软雅黑" panose="020B0503020204020204" pitchFamily="34" charset="-122"/>
      <p:regular r:id="rId29"/>
      <p:bold r:id="rId30"/>
    </p:embeddedFont>
    <p:embeddedFont>
      <p:font typeface="微软雅黑" panose="020B0503020204020204" pitchFamily="34" charset="-122"/>
      <p:regular r:id="rId29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Segoe UI" panose="020B0502040204020203" pitchFamily="34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2EE9E-0571-460F-8352-20D6CC551640}">
          <p14:sldIdLst>
            <p14:sldId id="257"/>
            <p14:sldId id="476"/>
          </p14:sldIdLst>
        </p14:section>
        <p14:section name="首屏" id="{1A23F21D-9E13-4D8D-BF01-FA4656BE6E6D}">
          <p14:sldIdLst>
            <p14:sldId id="328"/>
          </p14:sldIdLst>
        </p14:section>
        <p14:section name="自我介绍" id="{166231FE-5770-4E9E-A2AE-F66924A3062F}">
          <p14:sldIdLst>
            <p14:sldId id="331"/>
          </p14:sldIdLst>
        </p14:section>
        <p14:section name="分享大纲" id="{05F591AE-37C6-44D7-B5D5-5B2F2E701E6D}">
          <p14:sldIdLst>
            <p14:sldId id="357"/>
          </p14:sldIdLst>
        </p14:section>
        <p14:section name="ch1" id="{CDED221A-8C98-4581-AA83-9BB223C65A25}">
          <p14:sldIdLst>
            <p14:sldId id="278"/>
            <p14:sldId id="460"/>
            <p14:sldId id="466"/>
            <p14:sldId id="461"/>
            <p14:sldId id="467"/>
            <p14:sldId id="468"/>
            <p14:sldId id="471"/>
            <p14:sldId id="475"/>
            <p14:sldId id="462"/>
            <p14:sldId id="469"/>
            <p14:sldId id="470"/>
            <p14:sldId id="472"/>
            <p14:sldId id="473"/>
            <p14:sldId id="474"/>
          </p14:sldIdLst>
        </p14:section>
        <p14:section name="ch2" id="{AA915A87-9C0A-4E09-BA79-0DE651E901AA}">
          <p14:sldIdLst>
            <p14:sldId id="378"/>
            <p14:sldId id="465"/>
          </p14:sldIdLst>
        </p14:section>
        <p14:section name="ch5" id="{8AA4D5CF-BB3F-4E16-9C9D-E771D33C1501}">
          <p14:sldIdLst>
            <p14:sldId id="439"/>
            <p14:sldId id="418"/>
          </p14:sldIdLst>
        </p14:section>
        <p14:section name="end" id="{708F5718-353B-40D5-987C-E440F5819B6B}">
          <p14:sldIdLst>
            <p14:sldId id="267"/>
          </p14:sldIdLst>
        </p14:section>
        <p14:section name="backup" id="{8D75C2CE-5164-4DBA-8C17-339A906F979F}">
          <p14:sldIdLst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8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728"/>
    <p:restoredTop sz="70631"/>
  </p:normalViewPr>
  <p:slideViewPr>
    <p:cSldViewPr snapToGrid="0" snapToObjects="1">
      <p:cViewPr varScale="1">
        <p:scale>
          <a:sx n="63" d="100"/>
          <a:sy n="63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image10.tiff>
</file>

<file path=ppt/media/image11.tiff>
</file>

<file path=ppt/media/image12.png>
</file>

<file path=ppt/media/image13.tiff>
</file>

<file path=ppt/media/image15.png>
</file>

<file path=ppt/media/image16.png>
</file>

<file path=ppt/media/image2.png>
</file>

<file path=ppt/media/image3.png>
</file>

<file path=ppt/media/image4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691BD-C247-5A43-912C-AE655260C99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3AEE6-67D0-CE46-BC8E-78700A312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7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.stack.imgur.com/DU5hL.png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maven.apache.org/guides/introduction/introduction-to-the-lifecycle.html#Some_Phases_Are_Not_Usually_Called_From_the_Command_Line" TargetMode="External"/><Relationship Id="rId4" Type="http://schemas.openxmlformats.org/officeDocument/2006/relationships/hyperlink" Target="https://stackoverflow.com/questions/26607834/maven-lifecycle-vs-phase-vs-plugin-vs-goal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26607834/maven-lifecycle-vs-phase-vs-plugin-vs-goal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26607834/maven-lifecycle-vs-phase-vs-plugin-vs-goa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sonatype.com/mvnref-book/reference/pom-relationships-sect-pom-syntax.html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1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306957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B8CAE832-7589-48FB-AC93-B62E2FC49744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t>24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198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2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3064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3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0812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40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>
                <a:hlinkClick r:id="rId3"/>
              </a:rPr>
              <a:t>https://i.stack.imgur.com/DU5hL.png</a:t>
            </a:r>
            <a:endParaRPr lang="en-US" dirty="0">
              <a:hlinkClick r:id="rId4"/>
            </a:endParaRPr>
          </a:p>
          <a:p>
            <a:pPr fontAlgn="base"/>
            <a:r>
              <a:rPr lang="en-US" dirty="0">
                <a:hlinkClick r:id="rId4"/>
              </a:rPr>
              <a:t>https://stackoverflow.com/questions/26607834/maven-lifecycle-vs-phase-vs-plugin-vs-goal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Lifecycles, Lifecycle Phases, Plugins and Plugin Goals are the core of Maven.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Maven command 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can accept only Lifecycle Phase or Plugin Goal as argument.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Maven comes with three lifecycles – default, clean and site.</a:t>
            </a:r>
          </a:p>
          <a:p>
            <a:pPr fontAlgn="base"/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lifecycle is made up of lifecycle phases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in all, there are 28 phases –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default 21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validate, ..., compile, ..., package, ..., install, deploy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 3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pre-clean, clean, post-clean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site 4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pre-site, site, post-site, site-deploy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a lifecycle phase is invoked using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command</a:t>
            </a: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Lifecycles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as yellow rectangles</a:t>
            </a:r>
          </a:p>
          <a:p>
            <a:pPr fontAlgn="base"/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lifecycles as blue rectangles with 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"callable"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phases in darker blue (i.e. the phases with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hypenation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not usually called from the command line as they may not be designed to leave the project in a well-defined state).</a:t>
            </a:r>
          </a:p>
          <a:p>
            <a:pPr fontAlgn="base"/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as blue lozenges. The association/binding "phase -&gt; goal" shown is the one of the "jar"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packaging mode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Every phase can have goals bound to it. This holds of course for each of the lifecycles, although bindings are only show for the "default" lifecycle.</a:t>
            </a:r>
          </a:p>
          <a:p>
            <a:pPr fontAlgn="base"/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Plugins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as grey clipped rectangles. Plugins provide the Goals that can be bound to the Phases.</a:t>
            </a:r>
          </a:p>
          <a:p>
            <a:pPr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598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>
                <a:hlinkClick r:id="rId3"/>
              </a:rPr>
              <a:t>https://stackoverflow.com/questions/26607834/maven-lifecycle-vs-phase-vs-plugin-vs-goal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Lifecycles, Lifecycle Phases, Plugins and Plugin Goals are the core of Maven.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Maven command 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can accept only Lifecycle Phase or Plugin Goal as argument.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Maven comes with three lifecycles – default, clean and site.</a:t>
            </a:r>
          </a:p>
          <a:p>
            <a:pPr fontAlgn="base"/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lifecycle is made up of lifecycle phases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in all, there are 28 phases –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default 21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validate, ..., compile, ..., package, ..., install, deploy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 3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pre-clean, clean, post-clean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site 4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pre-site, site, post-site, site-deploy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a lifecycle phase is invoked using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command, all preceding phases are executed sequentially one after another.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lifecycle phases by themselves doesn’t have any capabilities to accomplish some task and they rely on plugins to carryout the task.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depending on project and packaging type,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Maven binds various plugin goals to lifecycle phases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goals carryout the task entrusted to them.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we run "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mvn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package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in a Java Project, Maven binds plugin goals to lifecycle phases as shown in the next figure.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478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>
                <a:hlinkClick r:id="rId3"/>
              </a:rPr>
              <a:t>https://stackoverflow.com/questions/26607834/maven-lifecycle-vs-phase-vs-plugin-vs-goal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Lifecycles, Lifecycle Phases, Plugins and Plugin Goals are the core of Maven.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Maven command 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can accept only Lifecycle Phase or Plugin Goal as argument.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Maven comes with three lifecycles – default, clean and site.</a:t>
            </a:r>
          </a:p>
          <a:p>
            <a:pPr fontAlgn="base"/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lifecycle is made up of lifecycle phases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in all, there are 28 phases –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default 21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validate, ..., compile, ..., package, ..., install, deploy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 3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pre-clean, clean, post-clean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site 4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pre-site, site, post-site, site-deploy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a lifecycle phase is invoked using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command, all preceding phases are executed sequentially one after another.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lifecycle phases by themselves doesn’t have any capabilities to accomplish some task and they rely on plugins to carryout the task.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depending on project and packaging type,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Maven binds various plugin goals to lifecycle phases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goals carryout the task entrusted to them.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we run "</a:t>
            </a:r>
            <a:r>
              <a:rPr lang="en-US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mvn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package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in a Java Project, Maven binds plugin goals to lifecycle phases as shown in the next figure.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041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我们可以频繁的发布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SNAPSHOT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版本，以便让其它项目能实时的使用到最新的功能做联调；当版本趋于稳定时，再发布一个正式版本，供正式使用。当然在做正式发布时，也要确保当前项目的依赖项中不包含对任何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SNAPSHOT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版本的依赖，保证正式版本的稳定性。</a:t>
            </a:r>
            <a:r>
              <a:rPr lang="en-US" dirty="0">
                <a:hlinkClick r:id="rId3"/>
              </a:rPr>
              <a:t>https://books.sonatype.com/mvnref-book/reference/pom-relationships-sect-pom-syntax.html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80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演示脚手架工程，</a:t>
            </a:r>
            <a:endParaRPr lang="en-US" altLang="zh-CN" dirty="0"/>
          </a:p>
          <a:p>
            <a:r>
              <a:rPr lang="en-US" altLang="zh-CN" dirty="0"/>
              <a:t>#1</a:t>
            </a:r>
          </a:p>
          <a:p>
            <a:r>
              <a:rPr lang="en-US" altLang="zh-CN" dirty="0" err="1"/>
              <a:t>Mvn</a:t>
            </a:r>
            <a:r>
              <a:rPr lang="en-US" altLang="zh-CN" dirty="0"/>
              <a:t> compile</a:t>
            </a:r>
          </a:p>
          <a:p>
            <a:r>
              <a:rPr lang="en-US" altLang="zh-CN" dirty="0" err="1"/>
              <a:t>Mvn</a:t>
            </a:r>
            <a:r>
              <a:rPr lang="en-US" altLang="zh-CN" dirty="0"/>
              <a:t> clean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Mvn</a:t>
            </a:r>
            <a:r>
              <a:rPr lang="en-US" altLang="zh-CN" dirty="0"/>
              <a:t> </a:t>
            </a:r>
            <a:r>
              <a:rPr lang="en-US" altLang="zh-CN" dirty="0" err="1"/>
              <a:t>idea:idea</a:t>
            </a:r>
            <a:r>
              <a:rPr lang="en-US" altLang="zh-CN" dirty="0"/>
              <a:t> </a:t>
            </a:r>
            <a:r>
              <a:rPr lang="zh-CN" altLang="en-US" dirty="0"/>
              <a:t>导入</a:t>
            </a:r>
            <a:r>
              <a:rPr lang="en-US" altLang="zh-CN" dirty="0"/>
              <a:t>IDEA</a:t>
            </a:r>
          </a:p>
          <a:p>
            <a:endParaRPr lang="en-US" altLang="zh-CN" dirty="0"/>
          </a:p>
          <a:p>
            <a:r>
              <a:rPr lang="en-US" altLang="zh-CN" dirty="0"/>
              <a:t>#2 </a:t>
            </a:r>
          </a:p>
          <a:p>
            <a:r>
              <a:rPr lang="en-US" altLang="zh-CN" dirty="0" err="1"/>
              <a:t>Mvn</a:t>
            </a:r>
            <a:r>
              <a:rPr lang="en-US" altLang="zh-CN" dirty="0"/>
              <a:t> test</a:t>
            </a:r>
          </a:p>
          <a:p>
            <a:r>
              <a:rPr lang="en-US" altLang="zh-CN" dirty="0" err="1"/>
              <a:t>mvn</a:t>
            </a:r>
            <a:r>
              <a:rPr lang="en-US" altLang="zh-CN" dirty="0"/>
              <a:t> </a:t>
            </a:r>
            <a:r>
              <a:rPr lang="en-US" altLang="zh-CN" dirty="0" err="1"/>
              <a:t>dependency:tree</a:t>
            </a:r>
            <a:endParaRPr lang="en-US" altLang="zh-CN" dirty="0"/>
          </a:p>
          <a:p>
            <a:r>
              <a:rPr lang="en-US" altLang="zh-CN" dirty="0" err="1"/>
              <a:t>Mvn</a:t>
            </a:r>
            <a:r>
              <a:rPr lang="en-US" altLang="zh-CN" dirty="0"/>
              <a:t> </a:t>
            </a:r>
            <a:r>
              <a:rPr lang="en-US" altLang="zh-CN" dirty="0" err="1"/>
              <a:t>site:site</a:t>
            </a:r>
            <a:r>
              <a:rPr lang="en-US" altLang="zh-CN" dirty="0"/>
              <a:t>, open sample/target/site/</a:t>
            </a:r>
            <a:r>
              <a:rPr lang="en-US" altLang="zh-CN" dirty="0" err="1"/>
              <a:t>index.html</a:t>
            </a:r>
            <a:endParaRPr lang="en-US" altLang="zh-CN" dirty="0"/>
          </a:p>
          <a:p>
            <a:r>
              <a:rPr lang="en-US" altLang="zh-CN" dirty="0" err="1"/>
              <a:t>Mvn</a:t>
            </a:r>
            <a:r>
              <a:rPr lang="en-US" altLang="zh-CN" dirty="0"/>
              <a:t> </a:t>
            </a:r>
            <a:r>
              <a:rPr lang="en-US" altLang="zh-CN" dirty="0" err="1"/>
              <a:t>Javadoc:Javadoc</a:t>
            </a:r>
            <a:r>
              <a:rPr lang="en-US" altLang="zh-CN" dirty="0"/>
              <a:t>, open sample/target/site/</a:t>
            </a:r>
            <a:r>
              <a:rPr lang="en-US" altLang="zh-CN" dirty="0" err="1"/>
              <a:t>apidocs</a:t>
            </a:r>
            <a:r>
              <a:rPr lang="en-US" altLang="zh-CN" dirty="0"/>
              <a:t>/</a:t>
            </a:r>
            <a:r>
              <a:rPr lang="en-US" altLang="zh-CN" dirty="0" err="1"/>
              <a:t>index.html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#3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mvn</a:t>
            </a:r>
            <a:r>
              <a:rPr lang="en-US" altLang="zh-CN" dirty="0"/>
              <a:t> -</a:t>
            </a:r>
            <a:r>
              <a:rPr lang="en-US" altLang="zh-CN" dirty="0" err="1"/>
              <a:t>Dtest</a:t>
            </a:r>
            <a:r>
              <a:rPr lang="en-US" altLang="zh-CN" dirty="0"/>
              <a:t>=</a:t>
            </a:r>
            <a:r>
              <a:rPr lang="en-US" altLang="zh-CN" dirty="0" err="1"/>
              <a:t>AppTest#testApp</a:t>
            </a:r>
            <a:r>
              <a:rPr lang="en-US" altLang="zh-CN" dirty="0"/>
              <a:t> test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Mvn</a:t>
            </a:r>
            <a:r>
              <a:rPr lang="en-US" altLang="zh-CN" dirty="0"/>
              <a:t> package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err="1"/>
              <a:t>Mvn</a:t>
            </a:r>
            <a:r>
              <a:rPr lang="en-US" altLang="zh-CN" dirty="0"/>
              <a:t> install # </a:t>
            </a:r>
            <a:r>
              <a:rPr lang="zh-CN" altLang="en-US" dirty="0"/>
              <a:t>在本地 </a:t>
            </a:r>
            <a:r>
              <a:rPr lang="en-US" altLang="zh-CN" dirty="0"/>
              <a:t>.m2</a:t>
            </a:r>
            <a:r>
              <a:rPr lang="zh-CN" altLang="en-US" dirty="0"/>
              <a:t>查看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989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7724-F90E-8A4E-9045-A0EF1438F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9B1103-5AFB-2640-A448-FBEDC374A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85380-9058-3C49-8194-ADFE9530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8DB8A-3A72-2A43-8BCA-C5025F8B4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A4B1C-DCED-464D-89B4-E1BD5BBD4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35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694AC-6715-3046-BE6F-79F23BAF2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EF409-E29D-B744-9F5B-3290632D3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95F71-6F3B-5E4E-9C16-FE37F620D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BC870-5183-F748-96DA-AEF9A8912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CED3A-B8AD-E44A-AA05-38963DCE7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21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90E2FE-A61B-494E-A445-B1B1ABCF2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AE33DF-85B1-A242-8FCF-B39FA08A35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24471-89A0-264C-843B-9BE4A64CF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9C02E-6D51-BC4C-B9FF-9629249C1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201FF-CFEE-2F42-BCDC-62E712CBF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13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5FA4-CD5F-CB42-945E-05D0CC2EE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67843-D12B-964B-8680-4528E8F10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4BA65-A204-4C48-BA24-11961E42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2474F-E657-A847-9D10-44BD75D3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DE4AD-CE9B-8E41-A87B-4D144F93A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48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9A36-9B8B-8246-BC7D-58AE3682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D44C8-A9EF-174B-9E5B-CEA271CA8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177A4-155B-3D43-8A26-DB66D9F30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21FCC-237E-1E4C-A68D-D75F5259C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AB008-F445-CF42-B0B6-FD9136398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35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443D-45F5-C142-8B5F-4D733BF0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29FA7-ACC5-D342-93C7-5B0868EC0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3D007-3161-ED4F-ABB2-2415EC223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4D979-89F1-484A-B997-A14A41CC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54189-ADA0-E94B-BC9D-401A44D97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C3FC2-F78E-734C-A554-83DBBE03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01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8F960-9DD4-164A-B111-B01135C7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A1307-C8CD-EA4A-B537-E63FA93C5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26E81B-CDA2-9543-9425-BBF1C41BC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2EFB9-2097-CD4E-B207-D677405708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A53BD-7B67-524D-89D8-BFF30BCC3B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AC3A13-0615-B24A-980B-F53C82203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694465-7142-EE45-A8B2-BF0564EBF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112EE-0E89-8C4A-A488-3C99B714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95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9253-2953-624B-A75E-E9C74C7E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2B54BD-42DE-6E46-B9E7-E30B4AD5A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FBB2B1-37C7-6346-AD27-C59F695D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DD299-D8B1-0E4A-AFF4-51CCB7C4F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6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00C0F2-E488-CF4F-BADD-1535CEC8F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07CF1C-3841-704E-9E48-158F7D5F0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029A6-4365-E74E-AC5A-D89BA5C17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05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3E56A-6D39-2B41-A217-9A7343C27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2A34C-7534-4B43-BED6-332088A37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C6332-DAAB-2E44-AFBC-1435CDC9A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1D447-A986-8142-8AAF-0E84519E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2F49A-AA54-204A-B924-020FCDD0A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08C2A-D76C-CA4D-9A91-0A46D1DB5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86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A3B9-8B69-A540-8F68-185E9973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AEB28-C60D-C24E-81BC-405A2B6D43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12A682-BD05-F441-B219-F4E79C87E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02046-D0BB-F842-AAB0-44F6DC8DD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4E0B6-701A-9646-B44B-B3C851BA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FDB01-D149-5041-8720-183571925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6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46AFE0-5190-B643-9E24-748BEA135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D215B-B03E-804F-B2CC-1BA775A26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79963-A74E-734C-B93C-24C524B5C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EA9E0-5343-814D-B24A-88783A2F4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57D0D-E17F-534D-959D-4586B02D13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7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mvnrepository.com/repos/centra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nexus.chatopera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chatopera" TargetMode="External"/><Relationship Id="rId2" Type="http://schemas.openxmlformats.org/officeDocument/2006/relationships/hyperlink" Target="https://docs.chatopera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t.chatopera.com/" TargetMode="External"/><Relationship Id="rId5" Type="http://schemas.openxmlformats.org/officeDocument/2006/relationships/hyperlink" Target="https://blog.chatopera.com/" TargetMode="External"/><Relationship Id="rId4" Type="http://schemas.openxmlformats.org/officeDocument/2006/relationships/hyperlink" Target="https://github.com/chatopera/cskef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BC94A1E-C74A-4DFC-B3AB-337B7B4D779A}"/>
              </a:ext>
            </a:extLst>
          </p:cNvPr>
          <p:cNvSpPr/>
          <p:nvPr/>
        </p:nvSpPr>
        <p:spPr>
          <a:xfrm>
            <a:off x="1485003" y="2425724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行动号召：给春松客服 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26F599C-A345-4406-9E2F-A7C8049A58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28" y="4267222"/>
            <a:ext cx="4386187" cy="11615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E80A0C5-2769-4892-9F2B-CDCD18E7D308}"/>
              </a:ext>
            </a:extLst>
          </p:cNvPr>
          <p:cNvSpPr txBox="1"/>
          <p:nvPr/>
        </p:nvSpPr>
        <p:spPr>
          <a:xfrm>
            <a:off x="1404097" y="997206"/>
            <a:ext cx="773801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优设标题黑" panose="00000500000000000000" pitchFamily="2" charset="-122"/>
                <a:ea typeface="优设标题黑" panose="00000500000000000000" pitchFamily="2" charset="-122"/>
              </a:rPr>
              <a:t>做好开源客服系统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1A13E9B-C02B-468A-B304-2B9C4CCDDCAA}"/>
              </a:ext>
            </a:extLst>
          </p:cNvPr>
          <p:cNvSpPr txBox="1"/>
          <p:nvPr/>
        </p:nvSpPr>
        <p:spPr>
          <a:xfrm>
            <a:off x="1485003" y="3300244"/>
            <a:ext cx="60942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github.com/chatopera/cskefu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656096F-CC70-4502-BEC1-5107A33FA6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2185" y="4014918"/>
            <a:ext cx="3238500" cy="6858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093566E-497D-4CA6-AC62-A84404DC476C}"/>
              </a:ext>
            </a:extLst>
          </p:cNvPr>
          <p:cNvSpPr txBox="1"/>
          <p:nvPr/>
        </p:nvSpPr>
        <p:spPr>
          <a:xfrm>
            <a:off x="1485003" y="4918422"/>
            <a:ext cx="248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分享内容在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5 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秒后开始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80752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646C8B6-7D69-6241-A454-C316B35C7031}"/>
              </a:ext>
            </a:extLst>
          </p:cNvPr>
          <p:cNvCxnSpPr>
            <a:stCxn id="5" idx="3"/>
          </p:cNvCxnSpPr>
          <p:nvPr/>
        </p:nvCxnSpPr>
        <p:spPr>
          <a:xfrm flipV="1">
            <a:off x="2733076" y="2712275"/>
            <a:ext cx="901464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8D1A1F9-4A06-1840-AF24-720741A636F1}"/>
              </a:ext>
            </a:extLst>
          </p:cNvPr>
          <p:cNvCxnSpPr>
            <a:cxnSpLocks/>
          </p:cNvCxnSpPr>
          <p:nvPr/>
        </p:nvCxnSpPr>
        <p:spPr>
          <a:xfrm flipH="1" flipV="1">
            <a:off x="3649367" y="2704316"/>
            <a:ext cx="5131" cy="21110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9766A48-9640-DB42-8C46-214E9B44F15F}"/>
              </a:ext>
            </a:extLst>
          </p:cNvPr>
          <p:cNvCxnSpPr>
            <a:cxnSpLocks/>
          </p:cNvCxnSpPr>
          <p:nvPr/>
        </p:nvCxnSpPr>
        <p:spPr>
          <a:xfrm>
            <a:off x="3686563" y="4811809"/>
            <a:ext cx="3506443" cy="353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1E3A3FB-3982-114E-8303-C099C847C063}"/>
              </a:ext>
            </a:extLst>
          </p:cNvPr>
          <p:cNvCxnSpPr>
            <a:cxnSpLocks/>
          </p:cNvCxnSpPr>
          <p:nvPr/>
        </p:nvCxnSpPr>
        <p:spPr>
          <a:xfrm flipV="1">
            <a:off x="7180231" y="4811810"/>
            <a:ext cx="1" cy="12570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011F7AD-5782-3E43-BAE8-F19486E22528}"/>
              </a:ext>
            </a:extLst>
          </p:cNvPr>
          <p:cNvCxnSpPr>
            <a:cxnSpLocks/>
          </p:cNvCxnSpPr>
          <p:nvPr/>
        </p:nvCxnSpPr>
        <p:spPr>
          <a:xfrm>
            <a:off x="7146136" y="6068864"/>
            <a:ext cx="243406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92E1684-0097-074C-8FA1-BDE5F1042133}"/>
              </a:ext>
            </a:extLst>
          </p:cNvPr>
          <p:cNvSpPr/>
          <p:nvPr/>
        </p:nvSpPr>
        <p:spPr>
          <a:xfrm>
            <a:off x="10376696" y="2212523"/>
            <a:ext cx="1361270" cy="662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28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Phases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1181A6-FF46-4547-8DB5-2B1F72668728}"/>
              </a:ext>
            </a:extLst>
          </p:cNvPr>
          <p:cNvSpPr/>
          <p:nvPr/>
        </p:nvSpPr>
        <p:spPr>
          <a:xfrm>
            <a:off x="1041587" y="1497056"/>
            <a:ext cx="1691489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Cleaning</a:t>
            </a: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FFD3C0DD-DA0E-594A-B747-EA6E0F901FE9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7467820B-C5BC-1744-9303-E05CEEB6A987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312330F-D4F0-F541-9B2C-AA1344CB8F27}"/>
              </a:ext>
            </a:extLst>
          </p:cNvPr>
          <p:cNvCxnSpPr/>
          <p:nvPr/>
        </p:nvCxnSpPr>
        <p:spPr>
          <a:xfrm>
            <a:off x="887507" y="2222280"/>
            <a:ext cx="10118461" cy="0"/>
          </a:xfrm>
          <a:prstGeom prst="line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924401-7124-A643-B48F-47F289D7B13B}"/>
              </a:ext>
            </a:extLst>
          </p:cNvPr>
          <p:cNvCxnSpPr>
            <a:cxnSpLocks/>
          </p:cNvCxnSpPr>
          <p:nvPr/>
        </p:nvCxnSpPr>
        <p:spPr>
          <a:xfrm>
            <a:off x="887507" y="2219056"/>
            <a:ext cx="0" cy="3498164"/>
          </a:xfrm>
          <a:prstGeom prst="line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F966283-A1DF-C849-B962-18C29FC4EEE1}"/>
              </a:ext>
            </a:extLst>
          </p:cNvPr>
          <p:cNvSpPr/>
          <p:nvPr/>
        </p:nvSpPr>
        <p:spPr>
          <a:xfrm>
            <a:off x="2854439" y="1487127"/>
            <a:ext cx="1600118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Building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B277C2-C374-5C47-98BB-77C32776C4A9}"/>
              </a:ext>
            </a:extLst>
          </p:cNvPr>
          <p:cNvSpPr/>
          <p:nvPr/>
        </p:nvSpPr>
        <p:spPr>
          <a:xfrm>
            <a:off x="4639852" y="1486211"/>
            <a:ext cx="1399870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CA5DEB-C4B0-AA40-B104-B09484BBF2F1}"/>
              </a:ext>
            </a:extLst>
          </p:cNvPr>
          <p:cNvSpPr/>
          <p:nvPr/>
        </p:nvSpPr>
        <p:spPr>
          <a:xfrm>
            <a:off x="6277889" y="1486210"/>
            <a:ext cx="1940339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Packaging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305F71-4255-BB49-A005-2363B1431BF1}"/>
              </a:ext>
            </a:extLst>
          </p:cNvPr>
          <p:cNvSpPr/>
          <p:nvPr/>
        </p:nvSpPr>
        <p:spPr>
          <a:xfrm>
            <a:off x="8396475" y="1501278"/>
            <a:ext cx="1749197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Installing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8FD37C2-F8FE-254B-8B42-E30C8C5B9CE8}"/>
              </a:ext>
            </a:extLst>
          </p:cNvPr>
          <p:cNvSpPr/>
          <p:nvPr/>
        </p:nvSpPr>
        <p:spPr>
          <a:xfrm>
            <a:off x="1087274" y="2496630"/>
            <a:ext cx="1645802" cy="431291"/>
          </a:xfrm>
          <a:prstGeom prst="round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clean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1888FD4-C320-B942-8CE0-76B218422458}"/>
              </a:ext>
            </a:extLst>
          </p:cNvPr>
          <p:cNvSpPr/>
          <p:nvPr/>
        </p:nvSpPr>
        <p:spPr>
          <a:xfrm>
            <a:off x="2834481" y="3086058"/>
            <a:ext cx="1600118" cy="496838"/>
          </a:xfrm>
          <a:prstGeom prst="round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compile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716EBD-904F-734B-9F32-9B7BED507B1F}"/>
              </a:ext>
            </a:extLst>
          </p:cNvPr>
          <p:cNvSpPr/>
          <p:nvPr/>
        </p:nvSpPr>
        <p:spPr>
          <a:xfrm>
            <a:off x="343522" y="5737587"/>
            <a:ext cx="1136593" cy="662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28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Goals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73EF8CD3-4099-8845-952E-0A718631FABB}"/>
              </a:ext>
            </a:extLst>
          </p:cNvPr>
          <p:cNvSpPr/>
          <p:nvPr/>
        </p:nvSpPr>
        <p:spPr>
          <a:xfrm>
            <a:off x="2834481" y="3815174"/>
            <a:ext cx="1600118" cy="505999"/>
          </a:xfrm>
          <a:prstGeom prst="round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resources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CD5D397-AE4D-4F42-9403-FCC9BBAD5D06}"/>
              </a:ext>
            </a:extLst>
          </p:cNvPr>
          <p:cNvSpPr/>
          <p:nvPr/>
        </p:nvSpPr>
        <p:spPr>
          <a:xfrm>
            <a:off x="4677771" y="4562347"/>
            <a:ext cx="1600118" cy="505999"/>
          </a:xfrm>
          <a:prstGeom prst="round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test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45D7110-1710-9744-9542-AFF7BEADC6EB}"/>
              </a:ext>
            </a:extLst>
          </p:cNvPr>
          <p:cNvSpPr/>
          <p:nvPr/>
        </p:nvSpPr>
        <p:spPr>
          <a:xfrm>
            <a:off x="6392947" y="5201813"/>
            <a:ext cx="1600118" cy="505999"/>
          </a:xfrm>
          <a:prstGeom prst="round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jar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052F4A6-B27D-544F-8D08-99D3AB33DAC7}"/>
              </a:ext>
            </a:extLst>
          </p:cNvPr>
          <p:cNvSpPr/>
          <p:nvPr/>
        </p:nvSpPr>
        <p:spPr>
          <a:xfrm>
            <a:off x="8335770" y="5756906"/>
            <a:ext cx="1600118" cy="505999"/>
          </a:xfrm>
          <a:prstGeom prst="round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install</a:t>
            </a:r>
          </a:p>
        </p:txBody>
      </p:sp>
    </p:spTree>
    <p:extLst>
      <p:ext uri="{BB962C8B-B14F-4D97-AF65-F5344CB8AC3E}">
        <p14:creationId xmlns:p14="http://schemas.microsoft.com/office/powerpoint/2010/main" val="3053979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3478D9E-B216-474F-A4A3-EF14CE809ACD}"/>
              </a:ext>
            </a:extLst>
          </p:cNvPr>
          <p:cNvSpPr/>
          <p:nvPr/>
        </p:nvSpPr>
        <p:spPr>
          <a:xfrm>
            <a:off x="38721" y="2356753"/>
            <a:ext cx="12153279" cy="45012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FFD3C0DD-DA0E-594A-B747-EA6E0F901FE9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7467820B-C5BC-1744-9303-E05CEEB6A987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CB29A4-E564-EC4A-AA92-F0072A677D81}"/>
              </a:ext>
            </a:extLst>
          </p:cNvPr>
          <p:cNvSpPr/>
          <p:nvPr/>
        </p:nvSpPr>
        <p:spPr>
          <a:xfrm>
            <a:off x="38721" y="1576824"/>
            <a:ext cx="12153279" cy="779929"/>
          </a:xfrm>
          <a:prstGeom prst="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8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mvn [options] [goal(s)] [phase(s)]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8E772F55-6C97-3E4F-9361-F0E3E02AB225}"/>
              </a:ext>
            </a:extLst>
          </p:cNvPr>
          <p:cNvSpPr txBox="1">
            <a:spLocks/>
          </p:cNvSpPr>
          <p:nvPr/>
        </p:nvSpPr>
        <p:spPr>
          <a:xfrm>
            <a:off x="4388567" y="3160115"/>
            <a:ext cx="11887199" cy="28887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&lt;build&gt;</a:t>
            </a:r>
          </a:p>
          <a:p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&lt;plugins&gt;</a:t>
            </a:r>
          </a:p>
          <a:p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   &lt;plugin&gt;</a:t>
            </a:r>
            <a:b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</a:br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  <a:t>      &lt;</a:t>
            </a:r>
            <a:r>
              <a:rPr lang="en-US" sz="3200" dirty="0" err="1">
                <a:solidFill>
                  <a:schemeClr val="tx1"/>
                </a:solidFill>
                <a:latin typeface="Segoe UI" panose="020B0502040204020203" pitchFamily="34" charset="0"/>
              </a:rPr>
              <a:t>artifactId</a:t>
            </a:r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  <a:t>&gt;maven-compiler-plugin&lt;/</a:t>
            </a:r>
            <a:r>
              <a:rPr lang="en-US" sz="3200" dirty="0" err="1">
                <a:solidFill>
                  <a:schemeClr val="tx1"/>
                </a:solidFill>
                <a:latin typeface="Segoe UI" panose="020B0502040204020203" pitchFamily="34" charset="0"/>
              </a:rPr>
              <a:t>artifactId</a:t>
            </a:r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  <a:t>&gt;</a:t>
            </a:r>
            <a:b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</a:br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  <a:t>      &lt;configuration&gt;</a:t>
            </a:r>
            <a:b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</a:br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  <a:t>        &lt;source&gt;1.8&lt;/source&gt;</a:t>
            </a:r>
            <a:b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</a:br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  <a:t>        &lt;target&gt;1.8&lt;/target&gt;</a:t>
            </a:r>
            <a:b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</a:br>
            <a:r>
              <a:rPr lang="en-US" sz="3200" dirty="0">
                <a:solidFill>
                  <a:schemeClr val="tx1"/>
                </a:solidFill>
                <a:latin typeface="Segoe UI" panose="020B0502040204020203" pitchFamily="34" charset="0"/>
              </a:rPr>
              <a:t>        &lt;encoding&gt;UTF-8&lt;/encoding&gt;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225D10D-723D-E648-90DB-039276FDF1FA}"/>
              </a:ext>
            </a:extLst>
          </p:cNvPr>
          <p:cNvSpPr/>
          <p:nvPr/>
        </p:nvSpPr>
        <p:spPr>
          <a:xfrm>
            <a:off x="38720" y="2356753"/>
            <a:ext cx="3968503" cy="779929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sz="28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mvn compile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9182D2-FD20-CE4C-90A0-AD0C1D016A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656"/>
          <a:stretch/>
        </p:blipFill>
        <p:spPr>
          <a:xfrm>
            <a:off x="38721" y="3136682"/>
            <a:ext cx="3968503" cy="67183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E15BB573-39B3-7549-BB4A-2C3442B8231E}"/>
              </a:ext>
            </a:extLst>
          </p:cNvPr>
          <p:cNvSpPr/>
          <p:nvPr/>
        </p:nvSpPr>
        <p:spPr>
          <a:xfrm rot="10800000">
            <a:off x="3482788" y="3975987"/>
            <a:ext cx="1048871" cy="753035"/>
          </a:xfrm>
          <a:prstGeom prst="rightArrow">
            <a:avLst/>
          </a:prstGeom>
          <a:solidFill>
            <a:schemeClr val="tx1">
              <a:alpha val="16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F8D19E-314D-1A4D-B314-B9D877EBEC88}"/>
              </a:ext>
            </a:extLst>
          </p:cNvPr>
          <p:cNvSpPr txBox="1"/>
          <p:nvPr/>
        </p:nvSpPr>
        <p:spPr>
          <a:xfrm>
            <a:off x="6842443" y="2386779"/>
            <a:ext cx="1465466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i="1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pom.xml</a:t>
            </a:r>
            <a:endParaRPr lang="en-US" sz="2400" i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4898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0" grpId="0"/>
      <p:bldP spid="31" grpId="0" animBg="1"/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打包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Artifact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AD3C7536-D237-7241-BA7E-9E709E4906E5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BEC043FA-1EB6-494A-AC8F-AECCA3A0CDC6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8CC330-DC7E-1049-AE0C-8338378824F1}"/>
              </a:ext>
            </a:extLst>
          </p:cNvPr>
          <p:cNvSpPr/>
          <p:nvPr/>
        </p:nvSpPr>
        <p:spPr>
          <a:xfrm>
            <a:off x="3984163" y="1540001"/>
            <a:ext cx="889298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groupId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&gt;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com.chatopera.cc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&lt;/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groupId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artifactId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&gt;contact-center&lt;/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artifactId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&lt;version&gt;5.0.0&lt;/version&gt;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&lt;packaging&gt;war&lt;/packaging&gt;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&lt;name&gt;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cskefu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&lt;/name&gt;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&lt;description&gt;</a:t>
            </a:r>
            <a:r>
              <a:rPr lang="zh-CN" alt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春松客服：多渠道智能客服系统</a:t>
            </a:r>
            <a:r>
              <a:rPr lang="en-US" altLang="zh-CN" sz="2400" dirty="0">
                <a:solidFill>
                  <a:schemeClr val="bg1"/>
                </a:solidFill>
                <a:latin typeface="Segoe UI" panose="020B0502040204020203" pitchFamily="34" charset="0"/>
              </a:rPr>
              <a:t>&lt;/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description&gt;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&lt;parent&gt;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    &lt;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groupId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&gt;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org.springframework.boot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&lt;/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groupId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    &lt;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artifactId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&gt;spring-boot-starter-parent&lt;/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artifactId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    &lt;version&gt;1.5.10.RELEASE&lt;/version&gt;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    &lt;</a:t>
            </a:r>
            <a:r>
              <a:rPr lang="en-US" sz="2400" dirty="0" err="1">
                <a:solidFill>
                  <a:schemeClr val="bg1"/>
                </a:solidFill>
                <a:latin typeface="Segoe UI" panose="020B0502040204020203" pitchFamily="34" charset="0"/>
              </a:rPr>
              <a:t>relativePath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/&gt;</a:t>
            </a:r>
            <a:b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</a:rPr>
              <a:t>&lt;/parent&gt;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9D0033-EBF8-E24C-92A1-B9017916250E}"/>
              </a:ext>
            </a:extLst>
          </p:cNvPr>
          <p:cNvSpPr txBox="1"/>
          <p:nvPr/>
        </p:nvSpPr>
        <p:spPr>
          <a:xfrm>
            <a:off x="343522" y="1882439"/>
            <a:ext cx="3206502" cy="1955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Maven</a:t>
            </a:r>
            <a:r>
              <a:rPr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世界里组合文件的形式，作为版本管理的单元。</a:t>
            </a:r>
            <a:endParaRPr 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E597B9-D92F-274F-AE43-C01F916955B3}"/>
              </a:ext>
            </a:extLst>
          </p:cNvPr>
          <p:cNvSpPr txBox="1"/>
          <p:nvPr/>
        </p:nvSpPr>
        <p:spPr>
          <a:xfrm>
            <a:off x="343523" y="4143205"/>
            <a:ext cx="3206502" cy="18158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jar, war, </a:t>
            </a:r>
            <a:r>
              <a:rPr lang="en-US" sz="28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pom</a:t>
            </a:r>
            <a:r>
              <a:rPr 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 </a:t>
            </a:r>
            <a:r>
              <a:rPr lang="en-US" sz="28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rar</a:t>
            </a:r>
            <a:r>
              <a:rPr 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 maven-plugin, </a:t>
            </a:r>
            <a:r>
              <a:rPr lang="en-US" sz="28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etc</a:t>
            </a:r>
            <a:r>
              <a:rPr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都可以用</a:t>
            </a:r>
            <a:r>
              <a:rPr lang="en-US" altLang="zh-CN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Artifact</a:t>
            </a:r>
            <a:r>
              <a:rPr lang="zh-CN" alt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管理。</a:t>
            </a:r>
            <a:endParaRPr lang="en-US" sz="2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2308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8">
            <a:extLst>
              <a:ext uri="{FF2B5EF4-FFF2-40B4-BE49-F238E27FC236}">
                <a16:creationId xmlns:a16="http://schemas.microsoft.com/office/drawing/2014/main" id="{9737998F-409F-4ECB-8812-4146BFAA4C5D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客服的日常工作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5">
            <a:extLst>
              <a:ext uri="{FF2B5EF4-FFF2-40B4-BE49-F238E27FC236}">
                <a16:creationId xmlns:a16="http://schemas.microsoft.com/office/drawing/2014/main" id="{F2512FB1-B867-4EF1-A27C-E22A27E3A57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Artifact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版本定义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FDCDC1-D279-D049-85D7-B3A355D3D4E4}"/>
              </a:ext>
            </a:extLst>
          </p:cNvPr>
          <p:cNvSpPr/>
          <p:nvPr/>
        </p:nvSpPr>
        <p:spPr>
          <a:xfrm>
            <a:off x="1180291" y="3173954"/>
            <a:ext cx="1027965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</a:t>
            </a:r>
            <a:r>
              <a:rPr lang="en-US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version</a:t>
            </a:r>
            <a:r>
              <a:rPr 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&gt;5.0.0-SNAPSHOT&lt;/</a:t>
            </a:r>
            <a:r>
              <a:rPr lang="en-US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version</a:t>
            </a:r>
            <a:r>
              <a:rPr 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&gt;</a:t>
            </a:r>
            <a:endParaRPr lang="en-US" sz="4000" dirty="0">
              <a:solidFill>
                <a:schemeClr val="bg1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5358593-03EC-3249-B9E2-6897B16E120D}"/>
              </a:ext>
            </a:extLst>
          </p:cNvPr>
          <p:cNvSpPr/>
          <p:nvPr/>
        </p:nvSpPr>
        <p:spPr>
          <a:xfrm>
            <a:off x="551252" y="2077889"/>
            <a:ext cx="177501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&lt;major version&gt;.&lt;minor version&gt;.&lt;incremental version&gt;-&lt;qualifier&gt;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73D570C-675E-0A4E-A36A-2F732BEE21EE}"/>
              </a:ext>
            </a:extLst>
          </p:cNvPr>
          <p:cNvCxnSpPr>
            <a:cxnSpLocks/>
          </p:cNvCxnSpPr>
          <p:nvPr/>
        </p:nvCxnSpPr>
        <p:spPr>
          <a:xfrm flipH="1" flipV="1">
            <a:off x="2511873" y="2539555"/>
            <a:ext cx="1473817" cy="661609"/>
          </a:xfrm>
          <a:prstGeom prst="straightConnector1">
            <a:avLst/>
          </a:prstGeom>
          <a:ln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9D87E2E-8858-4F42-96C7-9AAE4B377396}"/>
              </a:ext>
            </a:extLst>
          </p:cNvPr>
          <p:cNvCxnSpPr>
            <a:cxnSpLocks/>
          </p:cNvCxnSpPr>
          <p:nvPr/>
        </p:nvCxnSpPr>
        <p:spPr>
          <a:xfrm flipH="1" flipV="1">
            <a:off x="4168589" y="2567887"/>
            <a:ext cx="177492" cy="606066"/>
          </a:xfrm>
          <a:prstGeom prst="straightConnector1">
            <a:avLst/>
          </a:prstGeom>
          <a:ln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0FC658A-FD0F-AC4B-AA10-FD66DD300E78}"/>
              </a:ext>
            </a:extLst>
          </p:cNvPr>
          <p:cNvCxnSpPr>
            <a:cxnSpLocks/>
          </p:cNvCxnSpPr>
          <p:nvPr/>
        </p:nvCxnSpPr>
        <p:spPr>
          <a:xfrm flipV="1">
            <a:off x="4886966" y="2533864"/>
            <a:ext cx="1433152" cy="615785"/>
          </a:xfrm>
          <a:prstGeom prst="straightConnector1">
            <a:avLst/>
          </a:prstGeom>
          <a:ln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544C381-E911-D34B-AF5A-C83FEE9D0B45}"/>
              </a:ext>
            </a:extLst>
          </p:cNvPr>
          <p:cNvCxnSpPr>
            <a:cxnSpLocks/>
          </p:cNvCxnSpPr>
          <p:nvPr/>
        </p:nvCxnSpPr>
        <p:spPr>
          <a:xfrm flipV="1">
            <a:off x="6688773" y="2563859"/>
            <a:ext cx="2794084" cy="542355"/>
          </a:xfrm>
          <a:prstGeom prst="straightConnector1">
            <a:avLst/>
          </a:prstGeom>
          <a:ln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930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脚手架工程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AD3C7536-D237-7241-BA7E-9E709E4906E5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BEC043FA-1EB6-494A-AC8F-AECCA3A0CDC6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16418DD4-6CA0-A443-A8A8-6EF1D6D135B5}"/>
              </a:ext>
            </a:extLst>
          </p:cNvPr>
          <p:cNvSpPr txBox="1">
            <a:spLocks/>
          </p:cNvSpPr>
          <p:nvPr/>
        </p:nvSpPr>
        <p:spPr>
          <a:xfrm>
            <a:off x="343522" y="1576824"/>
            <a:ext cx="11142442" cy="39156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err="1">
                <a:solidFill>
                  <a:schemeClr val="bg1"/>
                </a:solidFill>
                <a:latin typeface="Segoe UI" panose="020B0502040204020203" pitchFamily="34" charset="0"/>
              </a:rPr>
              <a:t>mvn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Segoe UI" panose="020B0502040204020203" pitchFamily="34" charset="0"/>
              </a:rPr>
              <a:t>archetype:generate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 \</a:t>
            </a:r>
          </a:p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        -</a:t>
            </a:r>
            <a:r>
              <a:rPr lang="en-US" sz="3200" dirty="0" err="1">
                <a:solidFill>
                  <a:schemeClr val="bg1"/>
                </a:solidFill>
                <a:latin typeface="Segoe UI" panose="020B0502040204020203" pitchFamily="34" charset="0"/>
              </a:rPr>
              <a:t>DgroupId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=</a:t>
            </a:r>
            <a:r>
              <a:rPr lang="en-US" sz="3200" dirty="0" err="1">
                <a:solidFill>
                  <a:schemeClr val="bg1"/>
                </a:solidFill>
                <a:latin typeface="Segoe UI" panose="020B0502040204020203" pitchFamily="34" charset="0"/>
              </a:rPr>
              <a:t>com.chatopera.sample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 \</a:t>
            </a:r>
          </a:p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        -</a:t>
            </a:r>
            <a:r>
              <a:rPr lang="en-US" sz="3200" dirty="0" err="1">
                <a:solidFill>
                  <a:schemeClr val="bg1"/>
                </a:solidFill>
                <a:latin typeface="Segoe UI" panose="020B0502040204020203" pitchFamily="34" charset="0"/>
              </a:rPr>
              <a:t>DartifactId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=sample \</a:t>
            </a:r>
          </a:p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        -</a:t>
            </a:r>
            <a:r>
              <a:rPr lang="en-US" sz="3200" dirty="0" err="1">
                <a:solidFill>
                  <a:schemeClr val="bg1"/>
                </a:solidFill>
                <a:latin typeface="Segoe UI" panose="020B0502040204020203" pitchFamily="34" charset="0"/>
              </a:rPr>
              <a:t>DarchetypeArtifactId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=maven-archetype-simple \</a:t>
            </a:r>
          </a:p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        -</a:t>
            </a:r>
            <a:r>
              <a:rPr lang="en-US" sz="3200" dirty="0" err="1">
                <a:solidFill>
                  <a:schemeClr val="bg1"/>
                </a:solidFill>
                <a:latin typeface="Segoe UI" panose="020B0502040204020203" pitchFamily="34" charset="0"/>
              </a:rPr>
              <a:t>DarchetypeVersion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=1.3 \</a:t>
            </a:r>
          </a:p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        -</a:t>
            </a:r>
            <a:r>
              <a:rPr lang="en-US" sz="3200" dirty="0" err="1">
                <a:solidFill>
                  <a:schemeClr val="bg1"/>
                </a:solidFill>
                <a:latin typeface="Segoe UI" panose="020B0502040204020203" pitchFamily="34" charset="0"/>
              </a:rPr>
              <a:t>DinteractiveMode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=false \</a:t>
            </a:r>
          </a:p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        -</a:t>
            </a:r>
            <a:r>
              <a:rPr lang="en-US" sz="3200" dirty="0" err="1">
                <a:solidFill>
                  <a:schemeClr val="bg1"/>
                </a:solidFill>
                <a:latin typeface="Segoe UI" panose="020B0502040204020203" pitchFamily="34" charset="0"/>
              </a:rPr>
              <a:t>DarchetypeCatalog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</a:rPr>
              <a:t>=internal</a:t>
            </a:r>
          </a:p>
        </p:txBody>
      </p:sp>
      <p:grpSp>
        <p:nvGrpSpPr>
          <p:cNvPr id="18" name="组合 27">
            <a:extLst>
              <a:ext uri="{FF2B5EF4-FFF2-40B4-BE49-F238E27FC236}">
                <a16:creationId xmlns:a16="http://schemas.microsoft.com/office/drawing/2014/main" id="{D480CDE1-8A12-3640-9CC1-B65BB9157EA2}"/>
              </a:ext>
            </a:extLst>
          </p:cNvPr>
          <p:cNvGrpSpPr/>
          <p:nvPr/>
        </p:nvGrpSpPr>
        <p:grpSpPr>
          <a:xfrm>
            <a:off x="8351647" y="3956440"/>
            <a:ext cx="3273425" cy="2484520"/>
            <a:chOff x="8918575" y="4303912"/>
            <a:chExt cx="3273425" cy="2484520"/>
          </a:xfrm>
        </p:grpSpPr>
        <p:sp>
          <p:nvSpPr>
            <p:cNvPr id="19" name="Rectangle 6">
              <a:extLst>
                <a:ext uri="{FF2B5EF4-FFF2-40B4-BE49-F238E27FC236}">
                  <a16:creationId xmlns:a16="http://schemas.microsoft.com/office/drawing/2014/main" id="{61E7232B-ACE1-0741-BD2D-7E7EE16A71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B6D26651-1066-E64E-89F7-92FBA1614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F0B4DA75-58C4-7847-A70B-4FC04B4FB0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ADACFC4B-B0BF-1F4B-9B73-F614C202CD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72F469CE-681A-3744-8268-7B267A12C88F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8D73E24-7AA5-B742-BECF-FE49CBE93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89B9AD28-B4E0-3647-AB1D-8A87F01A2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2544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8">
            <a:extLst>
              <a:ext uri="{FF2B5EF4-FFF2-40B4-BE49-F238E27FC236}">
                <a16:creationId xmlns:a16="http://schemas.microsoft.com/office/drawing/2014/main" id="{9737998F-409F-4ECB-8812-4146BFAA4C5D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客服的日常工作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5">
            <a:extLst>
              <a:ext uri="{FF2B5EF4-FFF2-40B4-BE49-F238E27FC236}">
                <a16:creationId xmlns:a16="http://schemas.microsoft.com/office/drawing/2014/main" id="{F2512FB1-B867-4EF1-A27C-E22A27E3A57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POM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文件解读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27">
            <a:extLst>
              <a:ext uri="{FF2B5EF4-FFF2-40B4-BE49-F238E27FC236}">
                <a16:creationId xmlns:a16="http://schemas.microsoft.com/office/drawing/2014/main" id="{4907ABE4-3211-444C-B180-7F5124DB81E5}"/>
              </a:ext>
            </a:extLst>
          </p:cNvPr>
          <p:cNvGrpSpPr/>
          <p:nvPr/>
        </p:nvGrpSpPr>
        <p:grpSpPr>
          <a:xfrm>
            <a:off x="8351647" y="3956440"/>
            <a:ext cx="3273425" cy="2484520"/>
            <a:chOff x="8918575" y="4303912"/>
            <a:chExt cx="3273425" cy="2484520"/>
          </a:xfrm>
        </p:grpSpPr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24DB245E-512E-447E-B06F-A96E38B83A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7A963224-4512-470F-B2E1-A52F016BD6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4E0B51B0-EBCC-425E-AD47-49E1CABFCC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3D6420C8-E7F9-4B1F-A8FE-AF82B2655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4EF9BC9D-73A3-497A-A37C-FBF987B5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23E2FC08-BE94-4D5E-8585-B86F48BC1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B354F63F-C526-4AF5-9FDB-A1BFF3AD1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TextBox 5">
            <a:extLst>
              <a:ext uri="{FF2B5EF4-FFF2-40B4-BE49-F238E27FC236}">
                <a16:creationId xmlns:a16="http://schemas.microsoft.com/office/drawing/2014/main" id="{6C43874A-372B-41C6-8284-0171703B5DAA}"/>
              </a:ext>
            </a:extLst>
          </p:cNvPr>
          <p:cNvSpPr txBox="1"/>
          <p:nvPr/>
        </p:nvSpPr>
        <p:spPr>
          <a:xfrm>
            <a:off x="343522" y="1639443"/>
            <a:ext cx="9464002" cy="110799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contact-center/app/</a:t>
            </a:r>
            <a:r>
              <a:rPr lang="en-US" altLang="zh-CN" sz="44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pom.xml</a:t>
            </a:r>
            <a:endParaRPr kumimoji="0" lang="zh-CN" altLang="en-US" sz="2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3180590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8">
            <a:extLst>
              <a:ext uri="{FF2B5EF4-FFF2-40B4-BE49-F238E27FC236}">
                <a16:creationId xmlns:a16="http://schemas.microsoft.com/office/drawing/2014/main" id="{9737998F-409F-4ECB-8812-4146BFAA4C5D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客服的日常工作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5">
            <a:extLst>
              <a:ext uri="{FF2B5EF4-FFF2-40B4-BE49-F238E27FC236}">
                <a16:creationId xmlns:a16="http://schemas.microsoft.com/office/drawing/2014/main" id="{F2512FB1-B867-4EF1-A27C-E22A27E3A57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组织内发布项目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FDCDC1-D279-D049-85D7-B3A355D3D4E4}"/>
              </a:ext>
            </a:extLst>
          </p:cNvPr>
          <p:cNvSpPr/>
          <p:nvPr/>
        </p:nvSpPr>
        <p:spPr>
          <a:xfrm>
            <a:off x="3436345" y="2236090"/>
            <a:ext cx="1027965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文件发布到哪里？</a:t>
            </a:r>
            <a:br>
              <a:rPr lang="en-US" sz="400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endParaRPr lang="en-US" sz="4000" dirty="0">
              <a:solidFill>
                <a:srgbClr val="FFFFFF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2379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8">
            <a:extLst>
              <a:ext uri="{FF2B5EF4-FFF2-40B4-BE49-F238E27FC236}">
                <a16:creationId xmlns:a16="http://schemas.microsoft.com/office/drawing/2014/main" id="{9737998F-409F-4ECB-8812-4146BFAA4C5D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客服的日常工作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5">
            <a:extLst>
              <a:ext uri="{FF2B5EF4-FFF2-40B4-BE49-F238E27FC236}">
                <a16:creationId xmlns:a16="http://schemas.microsoft.com/office/drawing/2014/main" id="{F2512FB1-B867-4EF1-A27C-E22A27E3A57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en-US" altLang="zh-CN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Sonatype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Nexus OSS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FDCDC1-D279-D049-85D7-B3A355D3D4E4}"/>
              </a:ext>
            </a:extLst>
          </p:cNvPr>
          <p:cNvSpPr/>
          <p:nvPr/>
        </p:nvSpPr>
        <p:spPr>
          <a:xfrm>
            <a:off x="343522" y="1456160"/>
            <a:ext cx="1027965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The free artifact repository with universal format support.</a:t>
            </a:r>
          </a:p>
          <a:p>
            <a:br>
              <a:rPr lang="en-US" sz="400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endParaRPr lang="en-US" sz="4000" dirty="0">
              <a:solidFill>
                <a:srgbClr val="FFFFFF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E5A2C0-4402-3E42-83D5-44BB7F1B6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7483" y="2454194"/>
            <a:ext cx="3113022" cy="311302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10C7C92-80A9-F242-812E-814F3A066429}"/>
              </a:ext>
            </a:extLst>
          </p:cNvPr>
          <p:cNvSpPr/>
          <p:nvPr/>
        </p:nvSpPr>
        <p:spPr>
          <a:xfrm>
            <a:off x="343523" y="3029548"/>
            <a:ext cx="8423960" cy="3351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 and distribute Maven/Java, npm, NuGet, </a:t>
            </a:r>
            <a:r>
              <a:rPr lang="en-US" sz="24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RubyGems</a:t>
            </a: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 Docker, P2, OBR, APT and YUM and more.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Manage components from dev through delivery: binaries, containers, assemblies, and finished goods.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Awesome support for the Java Virtual Machine (JVM) ecosystem, including Gradle, Ant, Maven, and Ivy.</a:t>
            </a:r>
            <a:endParaRPr lang="en-US" sz="2400" b="0" i="0" dirty="0">
              <a:solidFill>
                <a:schemeClr val="bg1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0833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8">
            <a:extLst>
              <a:ext uri="{FF2B5EF4-FFF2-40B4-BE49-F238E27FC236}">
                <a16:creationId xmlns:a16="http://schemas.microsoft.com/office/drawing/2014/main" id="{9737998F-409F-4ECB-8812-4146BFAA4C5D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客服的日常工作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5">
            <a:extLst>
              <a:ext uri="{FF2B5EF4-FFF2-40B4-BE49-F238E27FC236}">
                <a16:creationId xmlns:a16="http://schemas.microsoft.com/office/drawing/2014/main" id="{F2512FB1-B867-4EF1-A27C-E22A27E3A57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私有的包管理服务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BE13D1-FD41-4B44-B95E-2B720C33BABA}"/>
              </a:ext>
            </a:extLst>
          </p:cNvPr>
          <p:cNvSpPr/>
          <p:nvPr/>
        </p:nvSpPr>
        <p:spPr>
          <a:xfrm>
            <a:off x="343522" y="2470592"/>
            <a:ext cx="2666352" cy="672353"/>
          </a:xfrm>
          <a:prstGeom prst="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zh-CN" altLang="en-US" sz="28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开发测试机</a:t>
            </a:r>
            <a:endParaRPr lang="en-US" sz="28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168B9F-5D21-8948-8DD7-803ECBAA5BB0}"/>
              </a:ext>
            </a:extLst>
          </p:cNvPr>
          <p:cNvSpPr/>
          <p:nvPr/>
        </p:nvSpPr>
        <p:spPr>
          <a:xfrm>
            <a:off x="343522" y="3784885"/>
            <a:ext cx="2666352" cy="672353"/>
          </a:xfrm>
          <a:prstGeom prst="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zh-CN" altLang="en-US" sz="28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生产环境</a:t>
            </a:r>
            <a:endParaRPr lang="en-US" sz="28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FBFF25F8-4F8B-D746-970A-9E65F6E37558}"/>
              </a:ext>
            </a:extLst>
          </p:cNvPr>
          <p:cNvSpPr/>
          <p:nvPr/>
        </p:nvSpPr>
        <p:spPr>
          <a:xfrm>
            <a:off x="2710206" y="2134414"/>
            <a:ext cx="1425388" cy="672353"/>
          </a:xfrm>
          <a:prstGeom prst="snip1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noProof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settings</a:t>
            </a:r>
          </a:p>
        </p:txBody>
      </p:sp>
      <p:sp>
        <p:nvSpPr>
          <p:cNvPr id="11" name="Snip Single Corner Rectangle 10">
            <a:extLst>
              <a:ext uri="{FF2B5EF4-FFF2-40B4-BE49-F238E27FC236}">
                <a16:creationId xmlns:a16="http://schemas.microsoft.com/office/drawing/2014/main" id="{6826E7C4-FB3D-994A-B3FB-54858F4523D6}"/>
              </a:ext>
            </a:extLst>
          </p:cNvPr>
          <p:cNvSpPr/>
          <p:nvPr/>
        </p:nvSpPr>
        <p:spPr>
          <a:xfrm>
            <a:off x="2710206" y="3384992"/>
            <a:ext cx="1425388" cy="672353"/>
          </a:xfrm>
          <a:prstGeom prst="snip1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noProof="1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settings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F6B86B-2899-EE46-BEAA-FE61EFD21E0F}"/>
              </a:ext>
            </a:extLst>
          </p:cNvPr>
          <p:cNvSpPr/>
          <p:nvPr/>
        </p:nvSpPr>
        <p:spPr>
          <a:xfrm>
            <a:off x="6035223" y="1946156"/>
            <a:ext cx="2666352" cy="1986646"/>
          </a:xfrm>
          <a:prstGeom prst="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8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Private </a:t>
            </a:r>
            <a:r>
              <a:rPr lang="en-US" altLang="zh-CN" sz="28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Nexus Service</a:t>
            </a:r>
            <a:r>
              <a:rPr lang="en-US" sz="28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</p:txBody>
      </p:sp>
      <p:sp>
        <p:nvSpPr>
          <p:cNvPr id="16" name="Left Arrow 15">
            <a:extLst>
              <a:ext uri="{FF2B5EF4-FFF2-40B4-BE49-F238E27FC236}">
                <a16:creationId xmlns:a16="http://schemas.microsoft.com/office/drawing/2014/main" id="{53C800BE-C489-E842-AE7E-43F90F2191C6}"/>
              </a:ext>
            </a:extLst>
          </p:cNvPr>
          <p:cNvSpPr/>
          <p:nvPr/>
        </p:nvSpPr>
        <p:spPr>
          <a:xfrm>
            <a:off x="4646581" y="2470592"/>
            <a:ext cx="887506" cy="336175"/>
          </a:xfrm>
          <a:prstGeom prst="leftArrow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17" name="Left Arrow 16">
            <a:extLst>
              <a:ext uri="{FF2B5EF4-FFF2-40B4-BE49-F238E27FC236}">
                <a16:creationId xmlns:a16="http://schemas.microsoft.com/office/drawing/2014/main" id="{5A9FA203-108A-654C-976F-7659101A191C}"/>
              </a:ext>
            </a:extLst>
          </p:cNvPr>
          <p:cNvSpPr/>
          <p:nvPr/>
        </p:nvSpPr>
        <p:spPr>
          <a:xfrm>
            <a:off x="4646581" y="3553080"/>
            <a:ext cx="887506" cy="336175"/>
          </a:xfrm>
          <a:prstGeom prst="leftArrow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706771-21BA-A244-A71E-136A59C79EA8}"/>
              </a:ext>
            </a:extLst>
          </p:cNvPr>
          <p:cNvSpPr/>
          <p:nvPr/>
        </p:nvSpPr>
        <p:spPr>
          <a:xfrm>
            <a:off x="8454146" y="4391471"/>
            <a:ext cx="3307975" cy="1986646"/>
          </a:xfrm>
          <a:prstGeom prst="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Central - Maven Repository</a:t>
            </a:r>
            <a:endParaRPr lang="en-US" sz="2800" dirty="0">
              <a:latin typeface="Microsoft YaHei" panose="020B0503020204020204" pitchFamily="34" charset="-122"/>
              <a:ea typeface="Microsoft YaHei" panose="020B0503020204020204" pitchFamily="34" charset="-122"/>
              <a:hlinkClick r:id="rId2"/>
            </a:endParaRPr>
          </a:p>
        </p:txBody>
      </p:sp>
      <p:sp>
        <p:nvSpPr>
          <p:cNvPr id="19" name="Bent Arrow 18">
            <a:extLst>
              <a:ext uri="{FF2B5EF4-FFF2-40B4-BE49-F238E27FC236}">
                <a16:creationId xmlns:a16="http://schemas.microsoft.com/office/drawing/2014/main" id="{C8EF8046-4E24-6E48-A10A-FE7F35D08BCF}"/>
              </a:ext>
            </a:extLst>
          </p:cNvPr>
          <p:cNvSpPr/>
          <p:nvPr/>
        </p:nvSpPr>
        <p:spPr>
          <a:xfrm rot="5400000">
            <a:off x="8981466" y="3373800"/>
            <a:ext cx="748209" cy="746313"/>
          </a:xfrm>
          <a:prstGeom prst="ben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1507B5-3DA4-864A-8A38-E56D0445A5D1}"/>
              </a:ext>
            </a:extLst>
          </p:cNvPr>
          <p:cNvSpPr txBox="1"/>
          <p:nvPr/>
        </p:nvSpPr>
        <p:spPr>
          <a:xfrm>
            <a:off x="9536599" y="2881335"/>
            <a:ext cx="11430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proxy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305B48-76D1-CB47-8D60-05020E8C5ADA}"/>
              </a:ext>
            </a:extLst>
          </p:cNvPr>
          <p:cNvSpPr txBox="1"/>
          <p:nvPr/>
        </p:nvSpPr>
        <p:spPr>
          <a:xfrm>
            <a:off x="4437009" y="1903581"/>
            <a:ext cx="1526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snapshot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CF25C6-F07B-9441-A25A-E4D579257669}"/>
              </a:ext>
            </a:extLst>
          </p:cNvPr>
          <p:cNvSpPr txBox="1"/>
          <p:nvPr/>
        </p:nvSpPr>
        <p:spPr>
          <a:xfrm>
            <a:off x="4508843" y="2993741"/>
            <a:ext cx="1215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release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61CCAFA-9421-CF48-ADF9-F3820FE00AEE}"/>
              </a:ext>
            </a:extLst>
          </p:cNvPr>
          <p:cNvSpPr/>
          <p:nvPr/>
        </p:nvSpPr>
        <p:spPr>
          <a:xfrm>
            <a:off x="7440823" y="3646905"/>
            <a:ext cx="1425167" cy="567983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sz="20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cache</a:t>
            </a:r>
          </a:p>
        </p:txBody>
      </p:sp>
    </p:spTree>
    <p:extLst>
      <p:ext uri="{BB962C8B-B14F-4D97-AF65-F5344CB8AC3E}">
        <p14:creationId xmlns:p14="http://schemas.microsoft.com/office/powerpoint/2010/main" val="2661041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8">
            <a:extLst>
              <a:ext uri="{FF2B5EF4-FFF2-40B4-BE49-F238E27FC236}">
                <a16:creationId xmlns:a16="http://schemas.microsoft.com/office/drawing/2014/main" id="{9737998F-409F-4ECB-8812-4146BFAA4C5D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客服的日常工作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25">
            <a:extLst>
              <a:ext uri="{FF2B5EF4-FFF2-40B4-BE49-F238E27FC236}">
                <a16:creationId xmlns:a16="http://schemas.microsoft.com/office/drawing/2014/main" id="{F2512FB1-B867-4EF1-A27C-E22A27E3A57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Chatopera Nexus Service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27">
            <a:extLst>
              <a:ext uri="{FF2B5EF4-FFF2-40B4-BE49-F238E27FC236}">
                <a16:creationId xmlns:a16="http://schemas.microsoft.com/office/drawing/2014/main" id="{4907ABE4-3211-444C-B180-7F5124DB81E5}"/>
              </a:ext>
            </a:extLst>
          </p:cNvPr>
          <p:cNvGrpSpPr/>
          <p:nvPr/>
        </p:nvGrpSpPr>
        <p:grpSpPr>
          <a:xfrm>
            <a:off x="8351647" y="3956440"/>
            <a:ext cx="3273425" cy="2484520"/>
            <a:chOff x="8918575" y="4303912"/>
            <a:chExt cx="3273425" cy="2484520"/>
          </a:xfrm>
        </p:grpSpPr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24DB245E-512E-447E-B06F-A96E38B83A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7A963224-4512-470F-B2E1-A52F016BD6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4E0B51B0-EBCC-425E-AD47-49E1CABFCC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3D6420C8-E7F9-4B1F-A8FE-AF82B2655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4EF9BC9D-73A3-497A-A37C-FBF987B5D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23E2FC08-BE94-4D5E-8585-B86F48BC1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B354F63F-C526-4AF5-9FDB-A1BFF3AD1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TextBox 5">
            <a:extLst>
              <a:ext uri="{FF2B5EF4-FFF2-40B4-BE49-F238E27FC236}">
                <a16:creationId xmlns:a16="http://schemas.microsoft.com/office/drawing/2014/main" id="{6C43874A-372B-41C6-8284-0171703B5DAA}"/>
              </a:ext>
            </a:extLst>
          </p:cNvPr>
          <p:cNvSpPr txBox="1"/>
          <p:nvPr/>
        </p:nvSpPr>
        <p:spPr>
          <a:xfrm>
            <a:off x="343522" y="2705330"/>
            <a:ext cx="9464002" cy="110799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sz="4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https://nexus.chatopera.com/</a:t>
            </a:r>
            <a:endParaRPr kumimoji="0" lang="zh-CN" altLang="en-US" sz="2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Microsoft YaHei" panose="020B0503020204020204" pitchFamily="34" charset="-122"/>
              <a:ea typeface="Microsoft YaHei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2047EE-D1CD-854A-A388-F2E2E4485F6E}"/>
              </a:ext>
            </a:extLst>
          </p:cNvPr>
          <p:cNvSpPr txBox="1"/>
          <p:nvPr/>
        </p:nvSpPr>
        <p:spPr>
          <a:xfrm>
            <a:off x="343522" y="2020311"/>
            <a:ext cx="98608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发布春松客服依赖的项目文件：</a:t>
            </a:r>
            <a:r>
              <a:rPr lang="en-US" altLang="zh-CN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jar, </a:t>
            </a:r>
            <a:r>
              <a:rPr lang="en-US" altLang="zh-CN" sz="40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pom</a:t>
            </a:r>
            <a:r>
              <a:rPr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等</a:t>
            </a:r>
            <a:endParaRPr lang="en-US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9268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36" descr="未标题-1_03">
            <a:extLst>
              <a:ext uri="{FF2B5EF4-FFF2-40B4-BE49-F238E27FC236}">
                <a16:creationId xmlns:a16="http://schemas.microsoft.com/office/drawing/2014/main" id="{E68DC2C9-191D-449E-8CA8-DE00EE215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3490" y="763439"/>
            <a:ext cx="16541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AC76577E-8C8E-46AE-83FE-41E85F70BB5D}"/>
              </a:ext>
            </a:extLst>
          </p:cNvPr>
          <p:cNvSpPr/>
          <p:nvPr/>
        </p:nvSpPr>
        <p:spPr>
          <a:xfrm>
            <a:off x="1253490" y="1466846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C9AD1A-8DFB-D54E-97EA-FA14B767056B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41717DB-ECB5-442C-A621-8A352FF8B6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3272" y="4092575"/>
            <a:ext cx="6237171" cy="16516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55036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开发环境之</a:t>
            </a:r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IntelliJ IDEA</a:t>
            </a: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B24EE0C7-289F-B14E-A0F2-83BD6B25CE39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AA6B9138-7B47-5840-9B5E-CC47FFB436E8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0237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搭建春松客服开发环境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E30EFF-22A1-2B4D-B3D4-C3EE981BF046}"/>
              </a:ext>
            </a:extLst>
          </p:cNvPr>
          <p:cNvSpPr/>
          <p:nvPr/>
        </p:nvSpPr>
        <p:spPr>
          <a:xfrm>
            <a:off x="343522" y="1576824"/>
            <a:ext cx="2300630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数据库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52402A32-5E9E-D545-AA73-DBF5EAC9D57E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9B35099C-4C1C-AC4C-A581-02CF9DBEF888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27">
            <a:extLst>
              <a:ext uri="{FF2B5EF4-FFF2-40B4-BE49-F238E27FC236}">
                <a16:creationId xmlns:a16="http://schemas.microsoft.com/office/drawing/2014/main" id="{03047BF7-8BC3-5943-AEA9-EED20C2465D3}"/>
              </a:ext>
            </a:extLst>
          </p:cNvPr>
          <p:cNvGrpSpPr/>
          <p:nvPr/>
        </p:nvGrpSpPr>
        <p:grpSpPr>
          <a:xfrm>
            <a:off x="8351647" y="3956440"/>
            <a:ext cx="3273425" cy="2484520"/>
            <a:chOff x="8918575" y="4303912"/>
            <a:chExt cx="3273425" cy="2484520"/>
          </a:xfrm>
        </p:grpSpPr>
        <p:sp>
          <p:nvSpPr>
            <p:cNvPr id="18" name="Rectangle 6">
              <a:extLst>
                <a:ext uri="{FF2B5EF4-FFF2-40B4-BE49-F238E27FC236}">
                  <a16:creationId xmlns:a16="http://schemas.microsoft.com/office/drawing/2014/main" id="{67A467DF-5E73-F844-B469-AB6F7BA8E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8F82541F-C503-6543-88EF-EC8B8936FA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DFE640BF-AFF9-C049-B387-98EEAB0439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08B5B7B5-ABD6-D34B-9AF2-1FA787C37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A4114199-9574-C747-A372-835AAECBF8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C18CE144-6FFB-7C49-9E01-E8B844B987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0FD0B169-0BB8-B646-B92F-61C0925E3C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A02FDBC1-7F96-A84B-AC42-0116051FA88D}"/>
              </a:ext>
            </a:extLst>
          </p:cNvPr>
          <p:cNvSpPr/>
          <p:nvPr/>
        </p:nvSpPr>
        <p:spPr>
          <a:xfrm>
            <a:off x="343522" y="2448961"/>
            <a:ext cx="2975045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安装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IDEA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38686B-2733-C949-9313-789C30A862F5}"/>
              </a:ext>
            </a:extLst>
          </p:cNvPr>
          <p:cNvSpPr/>
          <p:nvPr/>
        </p:nvSpPr>
        <p:spPr>
          <a:xfrm>
            <a:off x="343521" y="3321098"/>
            <a:ext cx="1787669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配置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0D5DB5C-A9D6-6D43-90E9-898526D4FCF2}"/>
              </a:ext>
            </a:extLst>
          </p:cNvPr>
          <p:cNvSpPr/>
          <p:nvPr/>
        </p:nvSpPr>
        <p:spPr>
          <a:xfrm>
            <a:off x="343520" y="4156201"/>
            <a:ext cx="5599610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DEBUG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模式启动项目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D29F1D-1E21-4F4E-BDA3-204F8B9632B8}"/>
              </a:ext>
            </a:extLst>
          </p:cNvPr>
          <p:cNvSpPr/>
          <p:nvPr/>
        </p:nvSpPr>
        <p:spPr>
          <a:xfrm>
            <a:off x="4953122" y="2484198"/>
            <a:ext cx="2813591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断点调试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083CFAD-3430-314C-A59C-9C96887F39FB}"/>
              </a:ext>
            </a:extLst>
          </p:cNvPr>
          <p:cNvSpPr/>
          <p:nvPr/>
        </p:nvSpPr>
        <p:spPr>
          <a:xfrm>
            <a:off x="4953122" y="1487412"/>
            <a:ext cx="3963649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4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Liveload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文件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9878E57-F0D4-1F4B-BC45-B07E2639BCCC}"/>
              </a:ext>
            </a:extLst>
          </p:cNvPr>
          <p:cNvSpPr/>
          <p:nvPr/>
        </p:nvSpPr>
        <p:spPr>
          <a:xfrm>
            <a:off x="4966973" y="3338762"/>
            <a:ext cx="2813591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快捷方式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05845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代码导读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2A0A80FB-5843-0E42-8EDD-5EDB8F28B575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74334314-8EE0-B04B-A0FA-6F803BDE1A70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82946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代码结构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B7A51FD-CDF2-49E6-A241-DA40A34C208E}"/>
              </a:ext>
            </a:extLst>
          </p:cNvPr>
          <p:cNvSpPr txBox="1"/>
          <p:nvPr/>
        </p:nvSpPr>
        <p:spPr>
          <a:xfrm>
            <a:off x="892846" y="1871100"/>
            <a:ext cx="4104456" cy="37856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Templates</a:t>
            </a: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Controller</a:t>
            </a: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Proxy</a:t>
            </a: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Model</a:t>
            </a: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12DEFFAC-5BCA-214B-BBEA-265F1421EA6E}"/>
              </a:ext>
            </a:extLst>
          </p:cNvPr>
          <p:cNvSpPr/>
          <p:nvPr/>
        </p:nvSpPr>
        <p:spPr>
          <a:xfrm>
            <a:off x="4123309" y="3487478"/>
            <a:ext cx="680484" cy="510363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A7F720-49A2-154C-8EB7-4B2C2A2A255D}"/>
              </a:ext>
            </a:extLst>
          </p:cNvPr>
          <p:cNvSpPr/>
          <p:nvPr/>
        </p:nvSpPr>
        <p:spPr>
          <a:xfrm>
            <a:off x="4960366" y="4526441"/>
            <a:ext cx="246650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Database</a:t>
            </a:r>
            <a:endParaRPr lang="en-US" sz="4000" dirty="0"/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B53CEF89-1C4A-F74A-B3D6-09B06802572E}"/>
              </a:ext>
            </a:extLst>
          </p:cNvPr>
          <p:cNvSpPr/>
          <p:nvPr/>
        </p:nvSpPr>
        <p:spPr>
          <a:xfrm>
            <a:off x="5659867" y="2966263"/>
            <a:ext cx="1067505" cy="1297172"/>
          </a:xfrm>
          <a:prstGeom prst="can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grpSp>
        <p:nvGrpSpPr>
          <p:cNvPr id="9" name="组合 27">
            <a:extLst>
              <a:ext uri="{FF2B5EF4-FFF2-40B4-BE49-F238E27FC236}">
                <a16:creationId xmlns:a16="http://schemas.microsoft.com/office/drawing/2014/main" id="{3CF6BD5F-5ADF-954A-9C68-2A7378186158}"/>
              </a:ext>
            </a:extLst>
          </p:cNvPr>
          <p:cNvGrpSpPr/>
          <p:nvPr/>
        </p:nvGrpSpPr>
        <p:grpSpPr>
          <a:xfrm>
            <a:off x="8351647" y="3956440"/>
            <a:ext cx="3273425" cy="2484520"/>
            <a:chOff x="8918575" y="4303912"/>
            <a:chExt cx="3273425" cy="2484520"/>
          </a:xfrm>
        </p:grpSpPr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8132AE03-0C74-B54F-AD46-B229885F04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ECC4F80-C195-2E4E-9463-B5C8CAF29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07B9C60-3EE6-A74B-9F45-2D2CDC0659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CE49937-654A-2341-90DF-D0642F50E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6C7430A-9A14-C840-9333-56FCB93CF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DAF6D1F9-5397-0C4E-AD79-2CBAB39F4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02353FB2-2B76-8540-8B50-47BCEB5E3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TextBox 58">
            <a:extLst>
              <a:ext uri="{FF2B5EF4-FFF2-40B4-BE49-F238E27FC236}">
                <a16:creationId xmlns:a16="http://schemas.microsoft.com/office/drawing/2014/main" id="{C9CE49FC-299A-498E-8CB0-269E5E50D46E}"/>
              </a:ext>
            </a:extLst>
          </p:cNvPr>
          <p:cNvSpPr txBox="1"/>
          <p:nvPr/>
        </p:nvSpPr>
        <p:spPr>
          <a:xfrm>
            <a:off x="7993065" y="625163"/>
            <a:ext cx="3482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春松客服的运维管理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25">
            <a:extLst>
              <a:ext uri="{FF2B5EF4-FFF2-40B4-BE49-F238E27FC236}">
                <a16:creationId xmlns:a16="http://schemas.microsoft.com/office/drawing/2014/main" id="{9679FD93-10D5-43F1-BD30-F1419D55418D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7286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11">
            <a:extLst>
              <a:ext uri="{FF2B5EF4-FFF2-40B4-BE49-F238E27FC236}">
                <a16:creationId xmlns:a16="http://schemas.microsoft.com/office/drawing/2014/main" id="{5B3D41C3-BEE6-4393-AEC3-11253F617B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4080" y="4943120"/>
            <a:ext cx="35067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公众号</a:t>
            </a:r>
          </a:p>
        </p:txBody>
      </p:sp>
      <p:pic>
        <p:nvPicPr>
          <p:cNvPr id="10" name="图片 12" descr="qrcode_for_gh_1853b7a9c17e_344">
            <a:extLst>
              <a:ext uri="{FF2B5EF4-FFF2-40B4-BE49-F238E27FC236}">
                <a16:creationId xmlns:a16="http://schemas.microsoft.com/office/drawing/2014/main" id="{2EA16320-2664-4203-BCA1-9FE3F8537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756418" y="3247670"/>
            <a:ext cx="1660525" cy="166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图片 36" descr="未标题-1_03">
            <a:extLst>
              <a:ext uri="{FF2B5EF4-FFF2-40B4-BE49-F238E27FC236}">
                <a16:creationId xmlns:a16="http://schemas.microsoft.com/office/drawing/2014/main" id="{C72D1C8F-BCBA-4876-83D6-E01266680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60825" y="454025"/>
            <a:ext cx="4070350" cy="124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5D99DC6-AF50-423A-B55C-0ED91CCCA2A5}"/>
              </a:ext>
            </a:extLst>
          </p:cNvPr>
          <p:cNvSpPr/>
          <p:nvPr/>
        </p:nvSpPr>
        <p:spPr>
          <a:xfrm>
            <a:off x="2306955" y="1901190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algn="ctr" fontAlgn="auto"/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做好开源客服系统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3E99983F-2502-48C9-BE07-CA15FD097DA2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501CFC7-8832-44EC-BBCD-72EC41B5CE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607" y="3231001"/>
            <a:ext cx="1695450" cy="1695450"/>
          </a:xfrm>
          <a:prstGeom prst="rect">
            <a:avLst/>
          </a:prstGeom>
        </p:spPr>
      </p:pic>
      <p:sp>
        <p:nvSpPr>
          <p:cNvPr id="15" name="文本框 11">
            <a:extLst>
              <a:ext uri="{FF2B5EF4-FFF2-40B4-BE49-F238E27FC236}">
                <a16:creationId xmlns:a16="http://schemas.microsoft.com/office/drawing/2014/main" id="{17190FF1-F4D5-44AD-9DB2-4FCEA5FAC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7105" y="4930550"/>
            <a:ext cx="35067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用户群</a:t>
            </a:r>
          </a:p>
        </p:txBody>
      </p:sp>
      <p:sp>
        <p:nvSpPr>
          <p:cNvPr id="16" name="文本框 11">
            <a:extLst>
              <a:ext uri="{FF2B5EF4-FFF2-40B4-BE49-F238E27FC236}">
                <a16:creationId xmlns:a16="http://schemas.microsoft.com/office/drawing/2014/main" id="{79B05D47-BFF7-4CEC-822D-2270E51590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286" y="5329844"/>
            <a:ext cx="350678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最新更新，动态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2D9B830-E611-455D-B930-A4359A92C4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5931" y="5329844"/>
            <a:ext cx="350678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春松客服，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机器人平台用户讨论群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48838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00DE5D7-AA53-4C95-B67D-4E711BD52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763" y="757011"/>
            <a:ext cx="897293" cy="1325563"/>
          </a:xfrm>
        </p:spPr>
        <p:txBody>
          <a:bodyPr/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资源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7989B70-009A-488A-93D9-E2304A4F4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文档中心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https://docs.chatopera.com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开源地址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http://github.com/chatopera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春松客服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https://github.com/chatopera/cskefu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博客地址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https://blog.chatopera.com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Chatopera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云服务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https://bot.chatopera.com/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9D8CD631-22FA-494B-ABD5-0A005B1BB068}"/>
              </a:ext>
            </a:extLst>
          </p:cNvPr>
          <p:cNvSpPr/>
          <p:nvPr/>
        </p:nvSpPr>
        <p:spPr>
          <a:xfrm>
            <a:off x="9734551" y="654623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5908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文本框 11">
            <a:extLst>
              <a:ext uri="{FF2B5EF4-FFF2-40B4-BE49-F238E27FC236}">
                <a16:creationId xmlns:a16="http://schemas.microsoft.com/office/drawing/2014/main" id="{9167A3B7-0419-4549-A5F5-3F8793EAE4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655" y="3325605"/>
            <a:ext cx="13906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王海良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0888BB-A856-2F4C-9272-3CB95BA3929A}"/>
              </a:ext>
            </a:extLst>
          </p:cNvPr>
          <p:cNvSpPr txBox="1"/>
          <p:nvPr/>
        </p:nvSpPr>
        <p:spPr>
          <a:xfrm>
            <a:off x="841655" y="3994961"/>
            <a:ext cx="3953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主讲老师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华夏春松联合创始人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&amp;CEO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4F8488-FA06-D144-82BA-B9DAB1891EEC}"/>
              </a:ext>
            </a:extLst>
          </p:cNvPr>
          <p:cNvSpPr txBox="1"/>
          <p:nvPr/>
        </p:nvSpPr>
        <p:spPr>
          <a:xfrm>
            <a:off x="723737" y="2073340"/>
            <a:ext cx="46987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春松客服开发环境</a:t>
            </a:r>
            <a:endParaRPr lang="en-US" altLang="zh-CN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35">
            <a:extLst>
              <a:ext uri="{FF2B5EF4-FFF2-40B4-BE49-F238E27FC236}">
                <a16:creationId xmlns:a16="http://schemas.microsoft.com/office/drawing/2014/main" id="{4513DE40-510F-3044-B7CA-64073B7524D2}"/>
              </a:ext>
            </a:extLst>
          </p:cNvPr>
          <p:cNvSpPr/>
          <p:nvPr/>
        </p:nvSpPr>
        <p:spPr>
          <a:xfrm>
            <a:off x="788217" y="375889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/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2783A392-FB5C-4DBB-8B6D-E822AB6FB32A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C182D0D-7D22-4B76-AC00-E6F8F50495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3272" y="4092575"/>
            <a:ext cx="6237171" cy="1651695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DA1D1090-014C-4AD0-AEC2-053618221750}"/>
              </a:ext>
            </a:extLst>
          </p:cNvPr>
          <p:cNvSpPr/>
          <p:nvPr/>
        </p:nvSpPr>
        <p:spPr>
          <a:xfrm>
            <a:off x="788217" y="1157865"/>
            <a:ext cx="8431530" cy="58477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/>
            <a:r>
              <a:rPr lang="zh-CN" altLang="en-US" sz="32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做好开源客服系统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7A18B87-5245-4C03-ABA5-A30858424E30}"/>
              </a:ext>
            </a:extLst>
          </p:cNvPr>
          <p:cNvGrpSpPr/>
          <p:nvPr/>
        </p:nvGrpSpPr>
        <p:grpSpPr>
          <a:xfrm>
            <a:off x="603987" y="4552346"/>
            <a:ext cx="3675429" cy="1756365"/>
            <a:chOff x="603987" y="4552346"/>
            <a:chExt cx="3675429" cy="1756365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166BFF35-A79D-4449-A186-DAC51197E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33402" y="4552346"/>
              <a:ext cx="1109019" cy="1109019"/>
            </a:xfrm>
            <a:prstGeom prst="rect">
              <a:avLst/>
            </a:prstGeom>
          </p:spPr>
        </p:pic>
        <p:sp>
          <p:nvSpPr>
            <p:cNvPr id="20" name="文本框 11">
              <a:extLst>
                <a:ext uri="{FF2B5EF4-FFF2-40B4-BE49-F238E27FC236}">
                  <a16:creationId xmlns:a16="http://schemas.microsoft.com/office/drawing/2014/main" id="{63044ACE-655A-423F-B108-29D401B91A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3987" y="5709013"/>
              <a:ext cx="3506788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Chatopera 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用户群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6AAE4019-1E5C-4838-8BE0-95C2927127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2628" y="6047101"/>
              <a:ext cx="3506788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春松客服，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Chatopera 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机器人平台用户讨论群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442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03146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71E706-1726-3142-97AC-244C995147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0" b="1691"/>
          <a:stretch/>
        </p:blipFill>
        <p:spPr>
          <a:xfrm>
            <a:off x="9086850" y="-1"/>
            <a:ext cx="3105150" cy="6858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2CB94D0-3038-C640-BF87-161CD1EEDE64}"/>
              </a:ext>
            </a:extLst>
          </p:cNvPr>
          <p:cNvSpPr txBox="1"/>
          <p:nvPr/>
        </p:nvSpPr>
        <p:spPr>
          <a:xfrm>
            <a:off x="162612" y="1681109"/>
            <a:ext cx="8924238" cy="4549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王海良，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Chatopera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联合创始人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&amp;CEO，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微软人工智能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最有价值专家。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2011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年毕业于北邮，后加入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IBM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工作四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年，先后工作于软件开发实验室和创新中心。从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开始工作于创业公司，三角兽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算法工程师，呤呤英语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产品负责人，负责智能对话系统研发，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年出版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智能问答与深度学习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一书。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15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825" y="296872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分享大纲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4">
            <a:extLst>
              <a:ext uri="{FF2B5EF4-FFF2-40B4-BE49-F238E27FC236}">
                <a16:creationId xmlns:a16="http://schemas.microsoft.com/office/drawing/2014/main" id="{463A06FD-59C7-3C48-85B0-F04AE2A4D478}"/>
              </a:ext>
            </a:extLst>
          </p:cNvPr>
          <p:cNvSpPr txBox="1"/>
          <p:nvPr/>
        </p:nvSpPr>
        <p:spPr>
          <a:xfrm>
            <a:off x="907522" y="1622435"/>
            <a:ext cx="8591319" cy="563230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14350" indent="-514350" hangingPunct="0">
              <a:lnSpc>
                <a:spcPct val="150000"/>
              </a:lnSpc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项目管理之</a:t>
            </a:r>
            <a:r>
              <a:rPr lang="en-US" altLang="zh-CN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Maven</a:t>
            </a:r>
          </a:p>
          <a:p>
            <a:pPr marL="514350" indent="-514350" hangingPunct="0">
              <a:lnSpc>
                <a:spcPct val="150000"/>
              </a:lnSpc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开发环境之</a:t>
            </a:r>
            <a:r>
              <a:rPr lang="en-US" altLang="zh-CN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IntelliJ IDEA</a:t>
            </a: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代码导读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8" name="TextBox 58">
            <a:extLst>
              <a:ext uri="{FF2B5EF4-FFF2-40B4-BE49-F238E27FC236}">
                <a16:creationId xmlns:a16="http://schemas.microsoft.com/office/drawing/2014/main" id="{BA0DBCB1-FAC9-E347-BF66-CE605B09CC43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66A85671-2642-9A4A-99B0-3192DD4E7378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194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项目管理之</a:t>
            </a:r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Maven</a:t>
            </a:r>
          </a:p>
        </p:txBody>
      </p:sp>
      <p:sp>
        <p:nvSpPr>
          <p:cNvPr id="13" name="TextBox 58">
            <a:extLst>
              <a:ext uri="{FF2B5EF4-FFF2-40B4-BE49-F238E27FC236}">
                <a16:creationId xmlns:a16="http://schemas.microsoft.com/office/drawing/2014/main" id="{0641AB38-4F0C-B947-94B9-33F19C78C268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D2BAA892-E145-A147-AA25-0077AB21663C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5988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问题分析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695191-0F20-E943-9583-940F6D1492C4}"/>
              </a:ext>
            </a:extLst>
          </p:cNvPr>
          <p:cNvSpPr/>
          <p:nvPr/>
        </p:nvSpPr>
        <p:spPr>
          <a:xfrm>
            <a:off x="280829" y="1304772"/>
            <a:ext cx="9415142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我们在开发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Java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应用时，面对哪些问题？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65D366-D4C1-0940-A2CB-E3E2670AA47D}"/>
              </a:ext>
            </a:extLst>
          </p:cNvPr>
          <p:cNvSpPr/>
          <p:nvPr/>
        </p:nvSpPr>
        <p:spPr>
          <a:xfrm>
            <a:off x="590153" y="2570462"/>
            <a:ext cx="2698175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源代码版本声明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97CB55D3-DDA7-DE4F-B558-5EA70CA5355E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8F088234-D76B-8E4F-A1C2-28AD098A6AF8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A0BA62-B5FA-C94A-9F3F-3640DD564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2802" y="2798899"/>
            <a:ext cx="3169439" cy="316943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7DA0FBE-CC6A-2947-BFC2-280D3734555D}"/>
              </a:ext>
            </a:extLst>
          </p:cNvPr>
          <p:cNvSpPr/>
          <p:nvPr/>
        </p:nvSpPr>
        <p:spPr>
          <a:xfrm>
            <a:off x="590153" y="3265134"/>
            <a:ext cx="2698175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库文件依赖管理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78FA31B-EBDE-B644-AF4F-1FBDC8D386ED}"/>
              </a:ext>
            </a:extLst>
          </p:cNvPr>
          <p:cNvSpPr/>
          <p:nvPr/>
        </p:nvSpPr>
        <p:spPr>
          <a:xfrm>
            <a:off x="590153" y="3959806"/>
            <a:ext cx="3416320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文件目录结构标准化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179BDC8-AF1F-C04E-8793-DCED17097793}"/>
              </a:ext>
            </a:extLst>
          </p:cNvPr>
          <p:cNvSpPr/>
          <p:nvPr/>
        </p:nvSpPr>
        <p:spPr>
          <a:xfrm>
            <a:off x="590153" y="4654478"/>
            <a:ext cx="1980029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项目脚手架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D53DEC-B32D-7B43-AC53-F4A2734B54C3}"/>
              </a:ext>
            </a:extLst>
          </p:cNvPr>
          <p:cNvSpPr/>
          <p:nvPr/>
        </p:nvSpPr>
        <p:spPr>
          <a:xfrm>
            <a:off x="5687521" y="2512548"/>
            <a:ext cx="2339102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执行单元测试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AE46F1-6719-7240-BA51-755B7AB32C69}"/>
              </a:ext>
            </a:extLst>
          </p:cNvPr>
          <p:cNvSpPr/>
          <p:nvPr/>
        </p:nvSpPr>
        <p:spPr>
          <a:xfrm>
            <a:off x="5744856" y="3162129"/>
            <a:ext cx="902811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打包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2B96C-9563-A64A-99A3-ADE925E4CDB7}"/>
              </a:ext>
            </a:extLst>
          </p:cNvPr>
          <p:cNvSpPr/>
          <p:nvPr/>
        </p:nvSpPr>
        <p:spPr>
          <a:xfrm>
            <a:off x="5744855" y="3824618"/>
            <a:ext cx="902811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23C5F9C-FB7D-454C-B91B-90140B334CB5}"/>
              </a:ext>
            </a:extLst>
          </p:cNvPr>
          <p:cNvSpPr/>
          <p:nvPr/>
        </p:nvSpPr>
        <p:spPr>
          <a:xfrm>
            <a:off x="5750821" y="4519291"/>
            <a:ext cx="1481496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9E57EA5-F5A7-DE44-B40D-68D8E28358D0}"/>
              </a:ext>
            </a:extLst>
          </p:cNvPr>
          <p:cNvSpPr/>
          <p:nvPr/>
        </p:nvSpPr>
        <p:spPr>
          <a:xfrm>
            <a:off x="5762068" y="5299328"/>
            <a:ext cx="1620957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发布项目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02E1DBB-1265-8F46-BCE4-698A181BB8DE}"/>
              </a:ext>
            </a:extLst>
          </p:cNvPr>
          <p:cNvSpPr/>
          <p:nvPr/>
        </p:nvSpPr>
        <p:spPr>
          <a:xfrm>
            <a:off x="610115" y="5318398"/>
            <a:ext cx="3775393" cy="662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集成开发环境无缝衔接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4436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539 0.02755 L 0.38099 0.0472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73" y="97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97CB55D3-DDA7-DE4F-B558-5EA70CA5355E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8F088234-D76B-8E4F-A1C2-28AD098A6AF8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FFADCB-CD7A-F64F-BD6B-26E1651C4069}"/>
              </a:ext>
            </a:extLst>
          </p:cNvPr>
          <p:cNvSpPr/>
          <p:nvPr/>
        </p:nvSpPr>
        <p:spPr>
          <a:xfrm>
            <a:off x="0" y="5540188"/>
            <a:ext cx="12192000" cy="13178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C26DEC-83D1-E641-B645-AAC08A2C0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657" y="5714036"/>
            <a:ext cx="4041245" cy="10229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2331F2-6270-F949-ACE8-6A57B0A672D4}"/>
              </a:ext>
            </a:extLst>
          </p:cNvPr>
          <p:cNvSpPr txBox="1"/>
          <p:nvPr/>
        </p:nvSpPr>
        <p:spPr>
          <a:xfrm>
            <a:off x="6766000" y="5909520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项目管理工具</a:t>
            </a:r>
            <a:endParaRPr lang="en-US" sz="4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B82A459-1357-C346-AE68-EF6A5119845F}"/>
              </a:ext>
            </a:extLst>
          </p:cNvPr>
          <p:cNvSpPr/>
          <p:nvPr/>
        </p:nvSpPr>
        <p:spPr>
          <a:xfrm>
            <a:off x="228634" y="3954891"/>
            <a:ext cx="1956280" cy="63081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800" noProof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mvn </a:t>
            </a:r>
            <a:r>
              <a:rPr lang="zh-CN" altLang="en-US" sz="2800" noProof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命令 </a:t>
            </a:r>
            <a:endParaRPr lang="en-US" sz="2800" noProof="1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98AA80-EA81-2047-9120-990669AD41D7}"/>
              </a:ext>
            </a:extLst>
          </p:cNvPr>
          <p:cNvSpPr txBox="1"/>
          <p:nvPr/>
        </p:nvSpPr>
        <p:spPr>
          <a:xfrm>
            <a:off x="2023757" y="329006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项目描述</a:t>
            </a:r>
            <a:endParaRPr 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1D2E7B-BA7B-7D4C-959B-00C5E90E2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769" y="1804910"/>
            <a:ext cx="832691" cy="83269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0177033-C7CC-F74C-A4AD-51B31636F727}"/>
              </a:ext>
            </a:extLst>
          </p:cNvPr>
          <p:cNvSpPr/>
          <p:nvPr/>
        </p:nvSpPr>
        <p:spPr>
          <a:xfrm>
            <a:off x="1882381" y="2734333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pom.xml</a:t>
            </a:r>
            <a:endParaRPr lang="en-US" sz="2800" dirty="0"/>
          </a:p>
        </p:txBody>
      </p:sp>
      <p:sp>
        <p:nvSpPr>
          <p:cNvPr id="26" name="Down Arrow 25">
            <a:extLst>
              <a:ext uri="{FF2B5EF4-FFF2-40B4-BE49-F238E27FC236}">
                <a16:creationId xmlns:a16="http://schemas.microsoft.com/office/drawing/2014/main" id="{D7A5EC43-F7CB-CA4D-9C6D-EFA763D8A957}"/>
              </a:ext>
            </a:extLst>
          </p:cNvPr>
          <p:cNvSpPr/>
          <p:nvPr/>
        </p:nvSpPr>
        <p:spPr>
          <a:xfrm rot="4136111">
            <a:off x="4910029" y="1140289"/>
            <a:ext cx="309412" cy="2228777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26B4DE-2610-0644-90A0-932CCE98FDF2}"/>
              </a:ext>
            </a:extLst>
          </p:cNvPr>
          <p:cNvSpPr txBox="1"/>
          <p:nvPr/>
        </p:nvSpPr>
        <p:spPr>
          <a:xfrm>
            <a:off x="4071253" y="853033"/>
            <a:ext cx="22317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plugins</a:t>
            </a:r>
          </a:p>
          <a:p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dependencies</a:t>
            </a:r>
          </a:p>
          <a:p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……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835BB36-B9E9-C045-B894-05FBB3D53697}"/>
              </a:ext>
            </a:extLst>
          </p:cNvPr>
          <p:cNvCxnSpPr/>
          <p:nvPr/>
        </p:nvCxnSpPr>
        <p:spPr>
          <a:xfrm flipV="1">
            <a:off x="887506" y="1371600"/>
            <a:ext cx="10488706" cy="3845859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CFD1BEB-BC30-1348-8D6B-98A88D55C582}"/>
              </a:ext>
            </a:extLst>
          </p:cNvPr>
          <p:cNvSpPr/>
          <p:nvPr/>
        </p:nvSpPr>
        <p:spPr>
          <a:xfrm>
            <a:off x="6786028" y="1597893"/>
            <a:ext cx="3248296" cy="623363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8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Local Repository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0AC87DE-E712-AA43-BC99-64016DAE90EE}"/>
              </a:ext>
            </a:extLst>
          </p:cNvPr>
          <p:cNvSpPr/>
          <p:nvPr/>
        </p:nvSpPr>
        <p:spPr>
          <a:xfrm>
            <a:off x="6773068" y="3679840"/>
            <a:ext cx="3248296" cy="114478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8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Remote Repository</a:t>
            </a:r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AE3727A8-CFF8-8540-9970-92C405C468CE}"/>
              </a:ext>
            </a:extLst>
          </p:cNvPr>
          <p:cNvSpPr/>
          <p:nvPr/>
        </p:nvSpPr>
        <p:spPr>
          <a:xfrm>
            <a:off x="8181323" y="2579040"/>
            <a:ext cx="188259" cy="726141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A9B84DA7-66E6-804D-929D-9565C971028C}"/>
              </a:ext>
            </a:extLst>
          </p:cNvPr>
          <p:cNvSpPr/>
          <p:nvPr/>
        </p:nvSpPr>
        <p:spPr>
          <a:xfrm rot="10800000">
            <a:off x="8518238" y="2569021"/>
            <a:ext cx="188259" cy="726141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96787D-7222-9F49-AB79-33D87C9EED09}"/>
              </a:ext>
            </a:extLst>
          </p:cNvPr>
          <p:cNvSpPr txBox="1"/>
          <p:nvPr/>
        </p:nvSpPr>
        <p:spPr>
          <a:xfrm>
            <a:off x="8855153" y="2799114"/>
            <a:ext cx="1047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install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B09BC86-2DE9-AA47-AE52-9A1A5D4062C6}"/>
              </a:ext>
            </a:extLst>
          </p:cNvPr>
          <p:cNvSpPr txBox="1"/>
          <p:nvPr/>
        </p:nvSpPr>
        <p:spPr>
          <a:xfrm>
            <a:off x="6925559" y="2734333"/>
            <a:ext cx="1194558" cy="461665"/>
          </a:xfrm>
          <a:prstGeom prst="rect">
            <a:avLst/>
          </a:prstGeom>
          <a:solidFill>
            <a:srgbClr val="1F4E78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deploy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EEAF9BE-54A4-5643-8BA4-1ABD9C1A7BED}"/>
              </a:ext>
            </a:extLst>
          </p:cNvPr>
          <p:cNvSpPr/>
          <p:nvPr/>
        </p:nvSpPr>
        <p:spPr>
          <a:xfrm>
            <a:off x="3150018" y="4556663"/>
            <a:ext cx="3029499" cy="660796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sz="2800" noProof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Nexus</a:t>
            </a:r>
            <a:r>
              <a:rPr lang="zh-CN" altLang="en-US" sz="2800" noProof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2800" noProof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Server</a:t>
            </a:r>
            <a:endParaRPr lang="en-US" sz="2800" noProof="1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6430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FFD3C0DD-DA0E-594A-B747-EA6E0F901FE9}"/>
              </a:ext>
            </a:extLst>
          </p:cNvPr>
          <p:cNvSpPr txBox="1"/>
          <p:nvPr/>
        </p:nvSpPr>
        <p:spPr>
          <a:xfrm>
            <a:off x="7993065" y="625163"/>
            <a:ext cx="3174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春松客服开发入门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7467820B-C5BC-1744-9303-E05CEEB6A987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E262B8-FAB6-4844-92B6-F70B0808B87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523958FE-2EC6-7945-A259-463453BBDB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904" y="0"/>
            <a:ext cx="9090211" cy="6710083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B87CD5A5-B7C0-874B-9E11-D90A125539B2}"/>
              </a:ext>
            </a:extLst>
          </p:cNvPr>
          <p:cNvSpPr txBox="1"/>
          <p:nvPr/>
        </p:nvSpPr>
        <p:spPr>
          <a:xfrm>
            <a:off x="788021" y="280724"/>
            <a:ext cx="47289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Maven Lifecycles</a:t>
            </a:r>
          </a:p>
        </p:txBody>
      </p:sp>
    </p:spTree>
    <p:extLst>
      <p:ext uri="{BB962C8B-B14F-4D97-AF65-F5344CB8AC3E}">
        <p14:creationId xmlns:p14="http://schemas.microsoft.com/office/powerpoint/2010/main" val="27530931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rgbClr val="4598EE"/>
            </a:gs>
            <a:gs pos="100000">
              <a:srgbClr val="1272C4"/>
            </a:gs>
          </a:gsLst>
          <a:lin ang="5400000" scaled="0"/>
        </a:gradFill>
        <a:ln>
          <a:noFill/>
        </a:ln>
      </a:spPr>
      <a:bodyPr anchor="ctr"/>
      <a:lstStyle>
        <a:defPPr algn="ctr" fontAlgn="auto">
          <a:defRPr noProof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atopera_Workshop_招聘机器人3" id="{32C80897-EDE8-F541-9DDA-3E74D120CFCF}" vid="{76310001-9CE8-7A42-9061-A2C664E19A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2339</TotalTime>
  <Words>1836</Words>
  <Application>Microsoft Office PowerPoint</Application>
  <PresentationFormat>宽屏</PresentationFormat>
  <Paragraphs>238</Paragraphs>
  <Slides>25</Slides>
  <Notes>10</Notes>
  <HiddenSlides>2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微软雅黑</vt:lpstr>
      <vt:lpstr>微软雅黑</vt:lpstr>
      <vt:lpstr>Arial</vt:lpstr>
      <vt:lpstr>Calibri Light</vt:lpstr>
      <vt:lpstr>优设标题黑</vt:lpstr>
      <vt:lpstr>Calibri</vt:lpstr>
      <vt:lpstr>Segoe UI</vt:lpstr>
      <vt:lpstr>Office Theme</vt:lpstr>
      <vt:lpstr>PowerPoint 演示文稿</vt:lpstr>
      <vt:lpstr>PowerPoint 演示文稿</vt:lpstr>
      <vt:lpstr>PowerPoint 演示文稿</vt:lpstr>
      <vt:lpstr>自我介绍</vt:lpstr>
      <vt:lpstr>分享大纲</vt:lpstr>
      <vt:lpstr>项目管理之Maven</vt:lpstr>
      <vt:lpstr>问题分析</vt:lpstr>
      <vt:lpstr>解决方案</vt:lpstr>
      <vt:lpstr>解决方案</vt:lpstr>
      <vt:lpstr>解决方案</vt:lpstr>
      <vt:lpstr>解决方案</vt:lpstr>
      <vt:lpstr>打包Artifact</vt:lpstr>
      <vt:lpstr>Artifact版本定义</vt:lpstr>
      <vt:lpstr>脚手架工程</vt:lpstr>
      <vt:lpstr>春松客服POM文件解读</vt:lpstr>
      <vt:lpstr>组织内发布项目</vt:lpstr>
      <vt:lpstr>Sonatype Nexus OSS</vt:lpstr>
      <vt:lpstr>私有的包管理服务</vt:lpstr>
      <vt:lpstr>Chatopera Nexus Service</vt:lpstr>
      <vt:lpstr>开发环境之IntelliJ IDEA</vt:lpstr>
      <vt:lpstr>搭建春松客服开发环境</vt:lpstr>
      <vt:lpstr>代码导读</vt:lpstr>
      <vt:lpstr>代码结构</vt:lpstr>
      <vt:lpstr>PowerPoint 演示文稿</vt:lpstr>
      <vt:lpstr>资源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 Liang Wang</dc:creator>
  <cp:lastModifiedBy>WANG Hai Liang</cp:lastModifiedBy>
  <cp:revision>1874</cp:revision>
  <dcterms:created xsi:type="dcterms:W3CDTF">2018-12-15T14:21:46Z</dcterms:created>
  <dcterms:modified xsi:type="dcterms:W3CDTF">2021-11-28T11:50:57Z</dcterms:modified>
</cp:coreProperties>
</file>

<file path=docProps/thumbnail.jpeg>
</file>